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73" r:id="rId4"/>
    <p:sldId id="274" r:id="rId5"/>
    <p:sldId id="280" r:id="rId6"/>
    <p:sldId id="258" r:id="rId7"/>
    <p:sldId id="270" r:id="rId8"/>
    <p:sldId id="271" r:id="rId9"/>
    <p:sldId id="272" r:id="rId10"/>
    <p:sldId id="275" r:id="rId11"/>
    <p:sldId id="260" r:id="rId12"/>
    <p:sldId id="261" r:id="rId13"/>
    <p:sldId id="279" r:id="rId14"/>
    <p:sldId id="277" r:id="rId15"/>
    <p:sldId id="278" r:id="rId16"/>
    <p:sldId id="276" r:id="rId17"/>
    <p:sldId id="262" r:id="rId18"/>
    <p:sldId id="263" r:id="rId19"/>
    <p:sldId id="264" r:id="rId20"/>
    <p:sldId id="269" r:id="rId21"/>
    <p:sldId id="267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846C"/>
    <a:srgbClr val="CFD0C2"/>
    <a:srgbClr val="AEA99E"/>
    <a:srgbClr val="2C2732"/>
    <a:srgbClr val="FFD579"/>
    <a:srgbClr val="164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01"/>
    <p:restoredTop sz="94690"/>
  </p:normalViewPr>
  <p:slideViewPr>
    <p:cSldViewPr snapToGrid="0" snapToObjects="1">
      <p:cViewPr varScale="1">
        <p:scale>
          <a:sx n="71" d="100"/>
          <a:sy n="71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CA736-8053-F546-99C2-98666E21891B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4EF5D-7475-C84A-8E79-78DBEC59FC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3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EF5D-7475-C84A-8E79-78DBEC59FC0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59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EF5D-7475-C84A-8E79-78DBEC59FC0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60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EF5D-7475-C84A-8E79-78DBEC59FC0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37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EF5D-7475-C84A-8E79-78DBEC59FC0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03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1158875"/>
          </a:xfrm>
          <a:prstGeom prst="rect">
            <a:avLst/>
          </a:prstGeom>
          <a:solidFill>
            <a:srgbClr val="002F6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989138"/>
            <a:ext cx="5908934" cy="1214446"/>
          </a:xfrm>
        </p:spPr>
        <p:txBody>
          <a:bodyPr/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429000"/>
            <a:ext cx="5889638" cy="12144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  <p:pic>
        <p:nvPicPr>
          <p:cNvPr id="14" name="Picture 13" descr="rev-logotype-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243408"/>
            <a:ext cx="2339752" cy="16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IWTS 2016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Sugar Methods Workshop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55531-1A78-3A4A-B225-76E3BA4661C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016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84612" cy="47132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84613" cy="47132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0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90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12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357188"/>
            <a:ext cx="6103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add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412875"/>
            <a:ext cx="7921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AU" dirty="0" smtClean="0"/>
              <a:t>IWTS 2016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AU" dirty="0" smtClean="0"/>
              <a:t>Sugar Methods Workshop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fld id="{80C9AEC9-D309-454B-89D7-A438703413C7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0" y="1143000"/>
            <a:ext cx="9144000" cy="0"/>
          </a:xfrm>
          <a:prstGeom prst="line">
            <a:avLst/>
          </a:prstGeom>
          <a:ln>
            <a:solidFill>
              <a:srgbClr val="384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PT Header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70" y="357188"/>
            <a:ext cx="1593930" cy="5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3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384E80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Wingdings" pitchFamily="2" charset="2"/>
        <a:buChar char="v"/>
        <a:defRPr sz="2000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5731"/>
            <a:ext cx="7772400" cy="2827057"/>
          </a:xfrm>
        </p:spPr>
        <p:txBody>
          <a:bodyPr>
            <a:normAutofit/>
          </a:bodyPr>
          <a:lstStyle/>
          <a:p>
            <a:pPr algn="l"/>
            <a:r>
              <a:rPr lang="en-AU" sz="4900" dirty="0" smtClean="0"/>
              <a:t>Laboratory Methods Workshop</a:t>
            </a:r>
            <a:br>
              <a:rPr lang="en-AU" sz="4900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 smtClean="0"/>
              <a:t>Sugar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612" y="4749463"/>
            <a:ext cx="6858000" cy="936113"/>
          </a:xfrm>
        </p:spPr>
        <p:txBody>
          <a:bodyPr/>
          <a:lstStyle/>
          <a:p>
            <a:pPr algn="l"/>
            <a:r>
              <a:rPr lang="en-AU" dirty="0" smtClean="0"/>
              <a:t>Dr Eric Wilkes</a:t>
            </a:r>
          </a:p>
          <a:p>
            <a:pPr algn="l"/>
            <a:r>
              <a:rPr lang="en-AU" dirty="0" smtClean="0"/>
              <a:t>The Australian Wine Research Institute</a:t>
            </a:r>
            <a:endParaRPr lang="en-AU" dirty="0"/>
          </a:p>
        </p:txBody>
      </p:sp>
      <p:pic>
        <p:nvPicPr>
          <p:cNvPr id="1026" name="Picture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48" y="5781675"/>
            <a:ext cx="3914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014"/>
            <a:ext cx="7886700" cy="919144"/>
          </a:xfrm>
        </p:spPr>
        <p:txBody>
          <a:bodyPr/>
          <a:lstStyle/>
          <a:p>
            <a:r>
              <a:rPr lang="en-AU" dirty="0" smtClean="0"/>
              <a:t>4. Methodologies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8108"/>
            <a:ext cx="7886700" cy="4748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Glucose and Fructose</a:t>
            </a:r>
          </a:p>
          <a:p>
            <a:r>
              <a:rPr lang="en-US" dirty="0" smtClean="0"/>
              <a:t>Most commonly measured using enzymatic based test kits (which are specific to G&amp;F) and a spectrometer.</a:t>
            </a:r>
          </a:p>
          <a:p>
            <a:r>
              <a:rPr lang="en-US" dirty="0" smtClean="0"/>
              <a:t>Also regularly done using </a:t>
            </a:r>
            <a:r>
              <a:rPr lang="en-US" dirty="0"/>
              <a:t>h</a:t>
            </a:r>
            <a:r>
              <a:rPr lang="en-US" dirty="0" smtClean="0"/>
              <a:t>igh performance liquid chromatography (HPLC) which is often considered the reference method and can also be used for total sugars.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Reducing sugar methods</a:t>
            </a:r>
          </a:p>
          <a:p>
            <a:r>
              <a:rPr lang="en-US" dirty="0" smtClean="0"/>
              <a:t>There are two  common titrimetric methods both relying on the ability of Cu(II) to be reduced by monosaccharides in alkaline conditions.</a:t>
            </a:r>
          </a:p>
          <a:p>
            <a:r>
              <a:rPr lang="en-US" dirty="0" smtClean="0"/>
              <a:t>Commonly referred to as the  Rebelein and Lane &amp; </a:t>
            </a:r>
            <a:r>
              <a:rPr lang="en-US" dirty="0" err="1" smtClean="0"/>
              <a:t>Eynon</a:t>
            </a:r>
            <a:r>
              <a:rPr lang="en-US" dirty="0" smtClean="0"/>
              <a:t>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722"/>
            <a:ext cx="7886700" cy="1325563"/>
          </a:xfrm>
        </p:spPr>
        <p:txBody>
          <a:bodyPr/>
          <a:lstStyle/>
          <a:p>
            <a:r>
              <a:rPr lang="en-AU" dirty="0" smtClean="0"/>
              <a:t>4. Methodologies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7285"/>
            <a:ext cx="4200204" cy="49418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GF measures are relatively high throughput and very specific to the </a:t>
            </a:r>
            <a:r>
              <a:rPr lang="en-US" dirty="0" err="1" smtClean="0">
                <a:solidFill>
                  <a:srgbClr val="00B050"/>
                </a:solidFill>
              </a:rPr>
              <a:t>analytes</a:t>
            </a:r>
            <a:r>
              <a:rPr lang="en-US" dirty="0" smtClean="0">
                <a:solidFill>
                  <a:srgbClr val="00B050"/>
                </a:solidFill>
              </a:rPr>
              <a:t> in question.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they do need accurate micropipettes and a </a:t>
            </a:r>
            <a:r>
              <a:rPr lang="en-US" dirty="0" err="1" smtClean="0">
                <a:solidFill>
                  <a:srgbClr val="FF0000"/>
                </a:solidFill>
              </a:rPr>
              <a:t>spectophotometer</a:t>
            </a:r>
            <a:r>
              <a:rPr lang="en-US" dirty="0" smtClean="0">
                <a:solidFill>
                  <a:srgbClr val="FF0000"/>
                </a:solidFill>
              </a:rPr>
              <a:t> or automated </a:t>
            </a:r>
            <a:r>
              <a:rPr lang="en-US" dirty="0" err="1" smtClean="0">
                <a:solidFill>
                  <a:srgbClr val="FF0000"/>
                </a:solidFill>
              </a:rPr>
              <a:t>analysers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Reducing methods suffer from significant interferences in the wine matrix including </a:t>
            </a:r>
            <a:r>
              <a:rPr lang="en-US" dirty="0" err="1" smtClean="0">
                <a:solidFill>
                  <a:srgbClr val="FF0000"/>
                </a:solidFill>
              </a:rPr>
              <a:t>colour</a:t>
            </a:r>
            <a:r>
              <a:rPr lang="en-US" dirty="0" smtClean="0">
                <a:solidFill>
                  <a:srgbClr val="FF0000"/>
                </a:solidFill>
              </a:rPr>
              <a:t> (see top graph).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They do however require relatively simple equipment and the two main </a:t>
            </a:r>
            <a:r>
              <a:rPr lang="en-US" dirty="0" smtClean="0">
                <a:solidFill>
                  <a:srgbClr val="00B050"/>
                </a:solidFill>
              </a:rPr>
              <a:t>methods </a:t>
            </a:r>
            <a:r>
              <a:rPr lang="en-US" dirty="0" smtClean="0">
                <a:solidFill>
                  <a:srgbClr val="00B050"/>
                </a:solidFill>
              </a:rPr>
              <a:t>give broadly equivalent results.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084957" y="3868220"/>
            <a:ext cx="3960000" cy="272015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84957" y="1218265"/>
            <a:ext cx="3960000" cy="2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application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50" y="1302348"/>
            <a:ext cx="7886700" cy="49440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sz="4000" b="1" dirty="0"/>
              <a:t>Glucose &amp; Fructose by enzymatic </a:t>
            </a:r>
            <a:r>
              <a:rPr lang="en-AU" sz="4000" b="1" dirty="0" smtClean="0"/>
              <a:t>Kit</a:t>
            </a:r>
          </a:p>
          <a:p>
            <a:pPr marL="0" indent="0">
              <a:buNone/>
            </a:pPr>
            <a:endParaRPr lang="en-AU" sz="3500" b="1" dirty="0"/>
          </a:p>
          <a:p>
            <a:pPr marL="0" indent="0">
              <a:buNone/>
            </a:pPr>
            <a:r>
              <a:rPr lang="en-AU" sz="3500" dirty="0"/>
              <a:t>Details of the testing steps </a:t>
            </a:r>
            <a:r>
              <a:rPr lang="en-AU" sz="3500" dirty="0" smtClean="0"/>
              <a:t>vary </a:t>
            </a:r>
            <a:r>
              <a:rPr lang="en-AU" sz="3500" dirty="0"/>
              <a:t>from manufacturer to manufacturer, but the steps are essentially the same</a:t>
            </a:r>
            <a:r>
              <a:rPr lang="en-AU" sz="3500" dirty="0" smtClean="0"/>
              <a:t>.</a:t>
            </a:r>
          </a:p>
          <a:p>
            <a:pPr marL="0" indent="0">
              <a:buNone/>
            </a:pPr>
            <a:endParaRPr lang="en-US" sz="3500" dirty="0"/>
          </a:p>
          <a:p>
            <a:pPr marL="514350" indent="-514350">
              <a:buFont typeface="+mj-lt"/>
              <a:buAutoNum type="arabicPeriod"/>
            </a:pPr>
            <a:r>
              <a:rPr lang="en-AU" sz="3400" dirty="0" smtClean="0"/>
              <a:t>The sample is filtered to remove particulate and diluted to an appropriate value.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400" dirty="0" smtClean="0"/>
              <a:t>The sample is added to a buffer solution to bring it to the appropriate pH 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400" dirty="0" smtClean="0"/>
              <a:t>The enzymes NADP/ATP are added and after around 3 minutes the absorbance (A1) is measure at 340 nm to give a background level.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400" dirty="0" smtClean="0"/>
              <a:t>A mixture of the enzymes HK/G6P-DH are then added to the solution, mixed and a further incubation in the region of 10 minutes is allowed.  ATP in the  presence of HK converts the glucose and fructose to their respective phosphates. The glusose-6-phospahte is then converted to the gluconate by NADP in the presence of GSPDH producing stoichiometric amounts of NADPH which produce a peak in the visible spectrum at 340 nm.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400" dirty="0" smtClean="0"/>
              <a:t>The Absorbance is then </a:t>
            </a:r>
            <a:r>
              <a:rPr lang="en-AU" sz="3400" dirty="0" smtClean="0"/>
              <a:t>measured </a:t>
            </a:r>
            <a:r>
              <a:rPr lang="en-AU" sz="3400" dirty="0" smtClean="0"/>
              <a:t>again at 340nm (A2). A1 is then subtracted from A2 and the result is compared to a calibration curve to determine glucose content.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400" dirty="0" smtClean="0"/>
              <a:t>PGI is added to convert the fructose-6-phosphate to the glucose-6-phosphate, which then proceed to react in the same manner as described in step 4.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400" dirty="0" smtClean="0"/>
              <a:t>After 10 minutes absorbance is measured again (A3). A2 is subtracted from A3 and the value is compared to a calibration curve to determine the fructose content.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400" dirty="0" smtClean="0"/>
              <a:t>The two values are then added together to get the glucose + fructose content of the sample in g/L.</a:t>
            </a:r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11044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Precautions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188" y="1416471"/>
            <a:ext cx="7886700" cy="490122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b="1" dirty="0"/>
              <a:t>Glucose &amp; Fructose by enzymatic </a:t>
            </a:r>
            <a:r>
              <a:rPr lang="en-AU" b="1" dirty="0" smtClean="0"/>
              <a:t>Kit</a:t>
            </a:r>
          </a:p>
          <a:p>
            <a:pPr marL="0" indent="0">
              <a:spcAft>
                <a:spcPts val="600"/>
              </a:spcAft>
              <a:buNone/>
            </a:pPr>
            <a:endParaRPr lang="en-AU" sz="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In general the concentration of the assay solution must be no greater than 1 g/L glucose and fructose. In practice this means that dry wine styles need to be diluted 1 in 10, and sweeter styles must have higher dilutions.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Blank solutions using water rather than sample are always run in parallel with the the samples and the appropriate blank absorbance is subtracted from each absorbance.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While most reagent kits come with suggested conversion factors to directly convert absorbance to g/L of glucose and fructose, it is recommended that regular calibration curves be done to take into account deterioration of reagents and small differences in instruments.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The commercial kits can be used on a wide range of instrumentation from simple spectrophotometers through to large automated sequential analysers.</a:t>
            </a:r>
            <a:endParaRPr lang="en-A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725"/>
            <a:ext cx="7886700" cy="939692"/>
          </a:xfrm>
        </p:spPr>
        <p:txBody>
          <a:bodyPr/>
          <a:lstStyle/>
          <a:p>
            <a:r>
              <a:rPr lang="en-AU"/>
              <a:t>Practical </a:t>
            </a:r>
            <a:r>
              <a:rPr lang="en-AU" smtClean="0"/>
              <a:t>application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8359"/>
            <a:ext cx="7886700" cy="4563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Reducing Sugar by Rebelein</a:t>
            </a:r>
          </a:p>
          <a:p>
            <a:pPr marL="0" indent="0">
              <a:buNone/>
            </a:pPr>
            <a:endParaRPr lang="en-AU" sz="9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wine should be decolourised if necessary.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Into a 125 mL flask pipette 10mL of Z1* and 5mL of Z2.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Pipette 2 mL of purified water into flask and </a:t>
            </a:r>
            <a:r>
              <a:rPr lang="en-AU" dirty="0" smtClean="0"/>
              <a:t>add </a:t>
            </a:r>
            <a:r>
              <a:rPr lang="en-AU" dirty="0" smtClean="0"/>
              <a:t>boiling chips.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Heat flask to boiling for 30 seconds and allow to cool to room temperature.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Add 10 mL of each of Z3, Z4 and Z5 in that order to the flask.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Immediately titrate with Z6 (thiosulfate solution) from a 50 mL burette with mixing until solution is a cream colour.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Repeat the entire procedure substituting the 2 mL of water for 2 mL of sample.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Sugar is given in g/L by, </a:t>
            </a:r>
            <a:r>
              <a:rPr lang="en-AU" dirty="0"/>
              <a:t>d</a:t>
            </a:r>
            <a:r>
              <a:rPr lang="en-AU" dirty="0" smtClean="0"/>
              <a:t>ilution factor x (titre 1 – titre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916" y="6127233"/>
            <a:ext cx="797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200" i="1" dirty="0" smtClean="0"/>
              <a:t>For information on solutions Z1-Z6 p71 of </a:t>
            </a:r>
            <a:r>
              <a:rPr lang="en-US" sz="1200" i="1" dirty="0" err="1" smtClean="0"/>
              <a:t>Illand</a:t>
            </a:r>
            <a:r>
              <a:rPr lang="en-US" sz="1200" i="1" dirty="0" smtClean="0"/>
              <a:t> et al, “Chemical analysis of grapes and wine: techniques and concepts”.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562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Precautions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4160" y="1235452"/>
            <a:ext cx="7886700" cy="239433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b="1" dirty="0"/>
              <a:t>Reducing Sugars by </a:t>
            </a:r>
            <a:r>
              <a:rPr lang="en-AU" b="1" dirty="0" smtClean="0"/>
              <a:t>Rebelein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Samples must be diluted to fall into an appropriate range for the titration (&lt; </a:t>
            </a:r>
            <a:r>
              <a:rPr lang="en-AU" dirty="0" smtClean="0"/>
              <a:t>10 </a:t>
            </a:r>
            <a:r>
              <a:rPr lang="en-AU" dirty="0"/>
              <a:t>g/L total sugar</a:t>
            </a:r>
            <a:r>
              <a:rPr lang="en-AU" dirty="0" smtClean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 smtClean="0"/>
              <a:t>Red wine must be decolourised to limit the impact of </a:t>
            </a:r>
            <a:r>
              <a:rPr lang="en-AU" dirty="0" err="1" smtClean="0"/>
              <a:t>phenolics</a:t>
            </a:r>
            <a:r>
              <a:rPr lang="en-AU" dirty="0" smtClean="0"/>
              <a:t> and to give a clearer endpoint.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 smtClean="0"/>
              <a:t>Wines with no fermentable sugars tend to give non zero values around 2g/L.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 smtClean="0"/>
              <a:t>The starch solution can deteriorate giving a poor endpoint.</a:t>
            </a:r>
            <a:endParaRPr lang="en-AU" dirty="0"/>
          </a:p>
        </p:txBody>
      </p:sp>
      <p:sp>
        <p:nvSpPr>
          <p:cNvPr id="8" name="Right Arrow 7"/>
          <p:cNvSpPr/>
          <p:nvPr/>
        </p:nvSpPr>
        <p:spPr>
          <a:xfrm>
            <a:off x="604427" y="5809815"/>
            <a:ext cx="7806433" cy="538795"/>
          </a:xfrm>
          <a:prstGeom prst="rightArrow">
            <a:avLst/>
          </a:prstGeom>
          <a:gradFill flip="none" rotWithShape="1">
            <a:gsLst>
              <a:gs pos="0">
                <a:srgbClr val="1643F4"/>
              </a:gs>
              <a:gs pos="67500">
                <a:srgbClr val="98846C"/>
              </a:gs>
              <a:gs pos="37000">
                <a:srgbClr val="2C2732">
                  <a:lumMod val="68000"/>
                </a:srgbClr>
              </a:gs>
              <a:gs pos="100000">
                <a:srgbClr val="CFD0C2">
                  <a:lumMod val="33000"/>
                  <a:lumOff val="67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Titration with standard  thiosulfate solution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95" y="4086914"/>
            <a:ext cx="1224000" cy="1265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89"/>
          <a:stretch/>
        </p:blipFill>
        <p:spPr>
          <a:xfrm>
            <a:off x="1810530" y="4092509"/>
            <a:ext cx="1224000" cy="1298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665" y="4108897"/>
            <a:ext cx="1224000" cy="1265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800" y="4108897"/>
            <a:ext cx="1224000" cy="1265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6"/>
          <a:stretch/>
        </p:blipFill>
        <p:spPr>
          <a:xfrm>
            <a:off x="6073935" y="4108897"/>
            <a:ext cx="1224000" cy="1265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5071" y="4108897"/>
            <a:ext cx="1224000" cy="12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application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2899"/>
            <a:ext cx="7886700" cy="4944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 smtClean="0"/>
              <a:t>Reducing Sugar by Lane &amp; Eynon</a:t>
            </a:r>
          </a:p>
          <a:p>
            <a:pPr marL="0" indent="0">
              <a:buNone/>
            </a:pPr>
            <a:endParaRPr lang="en-AU" b="1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wine alcohol is removed </a:t>
            </a:r>
            <a:r>
              <a:rPr lang="en-AU" dirty="0" smtClean="0"/>
              <a:t>by </a:t>
            </a:r>
            <a:r>
              <a:rPr lang="en-AU" dirty="0" smtClean="0"/>
              <a:t>boiling </a:t>
            </a:r>
            <a:r>
              <a:rPr lang="en-AU" dirty="0" smtClean="0"/>
              <a:t>to </a:t>
            </a:r>
            <a:r>
              <a:rPr lang="en-AU" dirty="0" smtClean="0"/>
              <a:t>half volume and decolourised if necessary.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sample is accurately made up to 100 mL with water.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Mix 10 mL each of </a:t>
            </a:r>
            <a:r>
              <a:rPr lang="en-AU" dirty="0" err="1" smtClean="0"/>
              <a:t>Fehlings</a:t>
            </a:r>
            <a:r>
              <a:rPr lang="en-AU" dirty="0" smtClean="0"/>
              <a:t> A and </a:t>
            </a:r>
            <a:r>
              <a:rPr lang="en-AU" dirty="0" err="1" smtClean="0"/>
              <a:t>Fehlings</a:t>
            </a:r>
            <a:r>
              <a:rPr lang="en-AU" dirty="0" smtClean="0"/>
              <a:t> B solutions in a 250 ml flask with boiling chips and magnetic stirrer bar.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Bring solution to the boil on a hotplate stirrer.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While boiling titrate </a:t>
            </a:r>
            <a:r>
              <a:rPr lang="en-AU" dirty="0" smtClean="0"/>
              <a:t>with </a:t>
            </a:r>
            <a:r>
              <a:rPr lang="en-AU" dirty="0" smtClean="0"/>
              <a:t>0.5% w/v glucose solution from a 50 mL </a:t>
            </a:r>
            <a:r>
              <a:rPr lang="en-AU" dirty="0" err="1" smtClean="0"/>
              <a:t>burrette</a:t>
            </a:r>
            <a:r>
              <a:rPr lang="en-AU" dirty="0" smtClean="0"/>
              <a:t>. Until a faint blue colour remains.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Add 5 drops of Methylene blue to intensify colour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Continue titration until solution is clear, ignoring the brick red precipitate.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Repeat the titration adding 20 mL of sample at step 3.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Calculated sugar is then, dilution factor/4 x (titre 1 (mL) – titre 2(mL))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7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Precautions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88718"/>
            <a:ext cx="7886700" cy="22568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 smtClean="0"/>
              <a:t>Reducing Sugars by Lane &amp; Eynon</a:t>
            </a:r>
          </a:p>
          <a:p>
            <a:pPr marL="0" indent="0">
              <a:buNone/>
            </a:pPr>
            <a:endParaRPr lang="en-AU" b="1" dirty="0" smtClean="0"/>
          </a:p>
          <a:p>
            <a:r>
              <a:rPr lang="en-AU" dirty="0" smtClean="0"/>
              <a:t>It is critical that each titration be done while the solution is gently boiling and should be done over a period as close to 3 minutes as possible.</a:t>
            </a:r>
          </a:p>
          <a:p>
            <a:r>
              <a:rPr lang="en-AU" dirty="0" smtClean="0"/>
              <a:t>Samples must be diluted to fall into an appropriate range for the titration (&lt; 4 g/L total sugar).</a:t>
            </a:r>
          </a:p>
          <a:p>
            <a:r>
              <a:rPr lang="en-AU" dirty="0" smtClean="0"/>
              <a:t>The endpoint is difficult to determine and should be done through the edge of solution.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4" y="4387434"/>
            <a:ext cx="2160000" cy="113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644" y="4387434"/>
            <a:ext cx="2160000" cy="1139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644" y="4397874"/>
            <a:ext cx="2160000" cy="1118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644" y="4387434"/>
            <a:ext cx="2160000" cy="1128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04427" y="5809815"/>
            <a:ext cx="7806433" cy="538795"/>
          </a:xfrm>
          <a:prstGeom prst="rightArrow">
            <a:avLst/>
          </a:prstGeom>
          <a:gradFill flip="none" rotWithShape="1">
            <a:gsLst>
              <a:gs pos="0">
                <a:srgbClr val="1643F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Titration with 0.5% w/v glucose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</a:t>
            </a:r>
            <a:r>
              <a:rPr lang="en-AU" dirty="0"/>
              <a:t>i</a:t>
            </a:r>
            <a:r>
              <a:rPr lang="en-AU" dirty="0" smtClean="0"/>
              <a:t>ssues </a:t>
            </a:r>
            <a:r>
              <a:rPr lang="en-AU" dirty="0"/>
              <a:t>/ </a:t>
            </a:r>
            <a:r>
              <a:rPr lang="en-AU" dirty="0" smtClean="0"/>
              <a:t>interferents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Enzymatic G&amp;F</a:t>
            </a:r>
          </a:p>
          <a:p>
            <a:r>
              <a:rPr lang="en-AU" dirty="0" smtClean="0"/>
              <a:t>No major interferents (including colour) but care must be taken to ensure sugar concentration is in the correct range for linear calibration.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b="1" dirty="0" smtClean="0"/>
              <a:t>Reducing Sugars</a:t>
            </a:r>
          </a:p>
          <a:p>
            <a:r>
              <a:rPr lang="en-AU" dirty="0" smtClean="0"/>
              <a:t>Colour compounds, </a:t>
            </a:r>
            <a:r>
              <a:rPr lang="en-AU" dirty="0" err="1" smtClean="0"/>
              <a:t>phenolics</a:t>
            </a:r>
            <a:r>
              <a:rPr lang="en-AU" dirty="0" smtClean="0"/>
              <a:t> and other </a:t>
            </a:r>
            <a:r>
              <a:rPr lang="en-AU" dirty="0" err="1" smtClean="0"/>
              <a:t>reducable</a:t>
            </a:r>
            <a:r>
              <a:rPr lang="en-AU" dirty="0" smtClean="0"/>
              <a:t> wine component can give erroneously high results.</a:t>
            </a:r>
          </a:p>
          <a:p>
            <a:r>
              <a:rPr lang="en-AU" dirty="0" smtClean="0"/>
              <a:t>Regularly see significant differences between analysts.</a:t>
            </a:r>
          </a:p>
          <a:p>
            <a:r>
              <a:rPr lang="en-AU" dirty="0" smtClean="0"/>
              <a:t>Care must be </a:t>
            </a:r>
            <a:r>
              <a:rPr lang="en-AU" dirty="0" smtClean="0"/>
              <a:t>taken </a:t>
            </a:r>
            <a:r>
              <a:rPr lang="en-AU" dirty="0" smtClean="0"/>
              <a:t>to ensure </a:t>
            </a:r>
            <a:r>
              <a:rPr lang="en-AU" dirty="0" smtClean="0"/>
              <a:t>samples </a:t>
            </a:r>
            <a:r>
              <a:rPr lang="en-AU" dirty="0" smtClean="0"/>
              <a:t>fall in the correct analytical range.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Quality Control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first and  every 10</a:t>
            </a:r>
            <a:r>
              <a:rPr lang="en-AU" baseline="30000" dirty="0"/>
              <a:t>th</a:t>
            </a:r>
            <a:r>
              <a:rPr lang="en-AU" dirty="0"/>
              <a:t> sample should be a wine of known </a:t>
            </a:r>
            <a:r>
              <a:rPr lang="en-AU" dirty="0" smtClean="0"/>
              <a:t>sugar. </a:t>
            </a:r>
            <a:endParaRPr lang="en-AU" dirty="0"/>
          </a:p>
          <a:p>
            <a:r>
              <a:rPr lang="en-AU" dirty="0"/>
              <a:t>Duplicate are advisable but should not replace a control wine of matched matrix.</a:t>
            </a:r>
          </a:p>
          <a:p>
            <a:r>
              <a:rPr lang="en-AU" dirty="0"/>
              <a:t> S</a:t>
            </a:r>
            <a:r>
              <a:rPr lang="en-AU" dirty="0" smtClean="0"/>
              <a:t>tandard 10  and 1 g/L glucose solution </a:t>
            </a:r>
            <a:r>
              <a:rPr lang="en-AU" dirty="0"/>
              <a:t>should be made freshly and run at least weekly. </a:t>
            </a:r>
            <a:r>
              <a:rPr lang="en-AU" dirty="0" smtClean="0"/>
              <a:t>Recovery </a:t>
            </a:r>
            <a:r>
              <a:rPr lang="en-AU" dirty="0"/>
              <a:t>should be better than +/- 5%</a:t>
            </a:r>
          </a:p>
          <a:p>
            <a:r>
              <a:rPr lang="en-AU" dirty="0" smtClean="0"/>
              <a:t>For enzymatic testing procedures a calibration curve should be run at least weekly covering the full range of concentrations in scope and including at least 4 non zero sugar concentration.</a:t>
            </a:r>
          </a:p>
          <a:p>
            <a:r>
              <a:rPr lang="en-AU" dirty="0" smtClean="0"/>
              <a:t>For reducing sugar methods, a known red wine sample spiked with 2 g/L glucose should be run weekly to ensure recovery and the efficacy of decolourization procedure.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7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1. Chemical entity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most significant naturally occurring sugars in grapes are the hexoses glucose and fructose (G&amp;F).</a:t>
            </a:r>
          </a:p>
          <a:p>
            <a:r>
              <a:rPr lang="en-AU" dirty="0" smtClean="0"/>
              <a:t>These are also the most important from a production and sensory point of view.</a:t>
            </a:r>
          </a:p>
          <a:p>
            <a:r>
              <a:rPr lang="en-AU" dirty="0" smtClean="0"/>
              <a:t>The small amount of sucrose </a:t>
            </a:r>
            <a:r>
              <a:rPr lang="en-AU" dirty="0" smtClean="0"/>
              <a:t>present in </a:t>
            </a:r>
            <a:r>
              <a:rPr lang="en-AU" dirty="0" smtClean="0"/>
              <a:t>grapes is mostly enzymatically converted to G&amp;F during fermentation, leaving a relatively insignificant quantity in the final wine.</a:t>
            </a:r>
          </a:p>
          <a:p>
            <a:r>
              <a:rPr lang="en-AU" dirty="0" smtClean="0"/>
              <a:t>A number of </a:t>
            </a:r>
            <a:r>
              <a:rPr lang="en-AU" dirty="0" err="1" smtClean="0"/>
              <a:t>pentoses</a:t>
            </a:r>
            <a:r>
              <a:rPr lang="en-AU" dirty="0" smtClean="0"/>
              <a:t> such as arabinose and </a:t>
            </a:r>
            <a:r>
              <a:rPr lang="en-AU" dirty="0" err="1" smtClean="0"/>
              <a:t>rhaminose</a:t>
            </a:r>
            <a:r>
              <a:rPr lang="en-AU" dirty="0" smtClean="0"/>
              <a:t> are present in varying quantities but are not fermentable and do not contribute significantly to sweetness.</a:t>
            </a:r>
          </a:p>
          <a:p>
            <a:r>
              <a:rPr lang="en-AU" dirty="0" smtClean="0"/>
              <a:t>Added sucrose (illegal in many economies) is rapidly hydrolysed to G&amp;F in wine conditions and is not usually present in significant quantities, although small amount may remain in some wines.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05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ric.wilkes\Dropbox\Photos\wine\IMG_8574.jpg"/>
          <p:cNvPicPr>
            <a:picLocks noChangeAspect="1" noChangeArrowheads="1"/>
          </p:cNvPicPr>
          <p:nvPr/>
        </p:nvPicPr>
        <p:blipFill>
          <a:blip r:embed="rId2" cstate="screen">
            <a:alphaModFix amt="35000"/>
          </a:blip>
          <a:srcRect/>
          <a:stretch>
            <a:fillRect/>
          </a:stretch>
        </p:blipFill>
        <p:spPr bwMode="auto">
          <a:xfrm>
            <a:off x="2590800" y="1295400"/>
            <a:ext cx="3581400" cy="536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28" y="1"/>
            <a:ext cx="7886700" cy="1058238"/>
          </a:xfrm>
        </p:spPr>
        <p:txBody>
          <a:bodyPr/>
          <a:lstStyle/>
          <a:p>
            <a:r>
              <a:rPr lang="en-AU" dirty="0" smtClean="0"/>
              <a:t>Troubleshooting G&amp;F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indent="-457200"/>
            <a:r>
              <a:rPr lang="en-AU" dirty="0" smtClean="0">
                <a:latin typeface="+mn-lt"/>
              </a:rPr>
              <a:t>One dilution does not suit all wine concentration (avoid non linear calibration curves).</a:t>
            </a:r>
          </a:p>
          <a:p>
            <a:pPr indent="-457200"/>
            <a:r>
              <a:rPr lang="en-AU" dirty="0" smtClean="0">
                <a:latin typeface="+mn-lt"/>
              </a:rPr>
              <a:t>Enzymatic reagents go off in high temperatures and with time, monitor standard response.</a:t>
            </a:r>
          </a:p>
          <a:p>
            <a:pPr indent="-457200"/>
            <a:r>
              <a:rPr lang="en-AU" dirty="0" smtClean="0">
                <a:latin typeface="+mn-lt"/>
              </a:rPr>
              <a:t>Sample temperature can significantly impact results, all solution should be at RT.</a:t>
            </a:r>
          </a:p>
          <a:p>
            <a:pPr indent="-457200"/>
            <a:r>
              <a:rPr lang="en-AU" dirty="0" smtClean="0">
                <a:latin typeface="+mn-lt"/>
              </a:rPr>
              <a:t>The pipetting steps can give huge errors, make sure everyone is using the </a:t>
            </a:r>
            <a:r>
              <a:rPr lang="en-AU" dirty="0" err="1" smtClean="0">
                <a:latin typeface="+mn-lt"/>
              </a:rPr>
              <a:t>autopipette</a:t>
            </a:r>
            <a:r>
              <a:rPr lang="en-AU" dirty="0" smtClean="0">
                <a:latin typeface="+mn-lt"/>
              </a:rPr>
              <a:t> in the correct manner.</a:t>
            </a:r>
          </a:p>
          <a:p>
            <a:pPr indent="-457200"/>
            <a:r>
              <a:rPr lang="en-AU" dirty="0" smtClean="0">
                <a:latin typeface="+mn-lt"/>
              </a:rPr>
              <a:t>Do not reuse tips between samples.</a:t>
            </a:r>
          </a:p>
          <a:p>
            <a:pPr indent="-457200"/>
            <a:r>
              <a:rPr lang="en-AU" dirty="0" smtClean="0">
                <a:latin typeface="+mn-lt"/>
              </a:rPr>
              <a:t>Ensure proper mixing post reagent addition.</a:t>
            </a:r>
          </a:p>
          <a:p>
            <a:pPr indent="-457200"/>
            <a:r>
              <a:rPr lang="en-AU" dirty="0" smtClean="0">
                <a:latin typeface="+mn-lt"/>
              </a:rPr>
              <a:t>For large sample groups split into batches, time differences during analysis runs can have an impact.</a:t>
            </a:r>
          </a:p>
          <a:p>
            <a:pPr indent="-457200"/>
            <a:r>
              <a:rPr lang="en-AU" dirty="0" smtClean="0">
                <a:latin typeface="+mn-lt"/>
              </a:rPr>
              <a:t>Regularly check </a:t>
            </a:r>
            <a:r>
              <a:rPr lang="en-AU" dirty="0" err="1" smtClean="0">
                <a:latin typeface="+mn-lt"/>
              </a:rPr>
              <a:t>spectro</a:t>
            </a:r>
            <a:r>
              <a:rPr lang="en-AU" dirty="0" smtClean="0">
                <a:latin typeface="+mn-lt"/>
              </a:rPr>
              <a:t>- </a:t>
            </a:r>
            <a:r>
              <a:rPr lang="en-AU" dirty="0" smtClean="0">
                <a:latin typeface="+mn-lt"/>
              </a:rPr>
              <a:t>wavelength and absorbance performance.</a:t>
            </a:r>
          </a:p>
          <a:p>
            <a:pPr indent="-457200"/>
            <a:r>
              <a:rPr lang="en-AU" dirty="0" smtClean="0">
                <a:latin typeface="+mn-lt"/>
              </a:rPr>
              <a:t>Store </a:t>
            </a:r>
            <a:r>
              <a:rPr lang="en-AU" dirty="0" smtClean="0">
                <a:latin typeface="+mn-lt"/>
              </a:rPr>
              <a:t>reagents to prevent contamination and degradation (</a:t>
            </a:r>
            <a:r>
              <a:rPr lang="en-AU" dirty="0" err="1" smtClean="0">
                <a:latin typeface="+mn-lt"/>
              </a:rPr>
              <a:t>eg</a:t>
            </a:r>
            <a:r>
              <a:rPr lang="en-AU" dirty="0" smtClean="0">
                <a:latin typeface="+mn-lt"/>
              </a:rPr>
              <a:t> clean plastic / fridge)</a:t>
            </a:r>
          </a:p>
          <a:p>
            <a:pPr indent="-457200"/>
            <a:r>
              <a:rPr lang="en-AU" dirty="0" smtClean="0">
                <a:latin typeface="+mn-lt"/>
              </a:rPr>
              <a:t>Centrifuging or filtering of turbid juice or wine samples can be required to ensure non interference with absorbance.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ric.wilkes\Dropbox\Photos\wine\120626110-38.jpg"/>
          <p:cNvPicPr>
            <a:picLocks noChangeAspect="1" noChangeArrowheads="1"/>
          </p:cNvPicPr>
          <p:nvPr/>
        </p:nvPicPr>
        <p:blipFill>
          <a:blip r:embed="rId2" cstate="screen">
            <a:alphaModFix amt="35000"/>
          </a:blip>
          <a:srcRect/>
          <a:stretch>
            <a:fillRect/>
          </a:stretch>
        </p:blipFill>
        <p:spPr bwMode="auto">
          <a:xfrm>
            <a:off x="2667000" y="1600200"/>
            <a:ext cx="3810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0"/>
            <a:ext cx="7886700" cy="1119883"/>
          </a:xfrm>
        </p:spPr>
        <p:txBody>
          <a:bodyPr/>
          <a:lstStyle/>
          <a:p>
            <a:r>
              <a:rPr lang="en-AU"/>
              <a:t>Troubleshooting </a:t>
            </a:r>
            <a:r>
              <a:rPr lang="en-AU" smtClean="0"/>
              <a:t>Rebelein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226051"/>
            <a:ext cx="7921625" cy="5123378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indent="-180000"/>
            <a:r>
              <a:rPr lang="en-AU" dirty="0" smtClean="0">
                <a:latin typeface="+mn-lt"/>
              </a:rPr>
              <a:t>Sugar solutions have short shelf lives – consider freezing aliquots</a:t>
            </a:r>
          </a:p>
          <a:p>
            <a:pPr indent="-180000"/>
            <a:r>
              <a:rPr lang="en-AU" dirty="0" smtClean="0">
                <a:latin typeface="+mn-lt"/>
              </a:rPr>
              <a:t>Solutions Z1 and Z6 are the most unstable – do your own trials to establish expiry dates for all</a:t>
            </a:r>
          </a:p>
          <a:p>
            <a:pPr indent="-180000"/>
            <a:r>
              <a:rPr lang="en-AU" dirty="0" smtClean="0">
                <a:latin typeface="+mn-lt"/>
              </a:rPr>
              <a:t>Use purified water for all Rebelein solutions</a:t>
            </a:r>
          </a:p>
          <a:p>
            <a:pPr indent="-180000"/>
            <a:r>
              <a:rPr lang="en-AU" dirty="0" smtClean="0">
                <a:latin typeface="+mn-lt"/>
              </a:rPr>
              <a:t>Use plastic stoppers for storage of Rebelein solutions</a:t>
            </a:r>
          </a:p>
          <a:p>
            <a:pPr indent="-180000"/>
            <a:r>
              <a:rPr lang="en-AU" dirty="0" smtClean="0">
                <a:latin typeface="+mn-lt"/>
              </a:rPr>
              <a:t>Decolourising reds is a must – not too much or too little carbon</a:t>
            </a:r>
          </a:p>
          <a:p>
            <a:pPr indent="-180000"/>
            <a:r>
              <a:rPr lang="en-AU" dirty="0" smtClean="0">
                <a:latin typeface="+mn-lt"/>
              </a:rPr>
              <a:t>Ensure boiling chips are used to mix during heating</a:t>
            </a:r>
          </a:p>
          <a:p>
            <a:pPr indent="-180000"/>
            <a:r>
              <a:rPr lang="en-AU" dirty="0" smtClean="0">
                <a:latin typeface="+mn-lt"/>
              </a:rPr>
              <a:t>Allow solution to reach room temp before adding Z3, Z4,Z5</a:t>
            </a:r>
          </a:p>
          <a:p>
            <a:pPr indent="-180000"/>
            <a:r>
              <a:rPr lang="en-AU" dirty="0" smtClean="0">
                <a:latin typeface="+mn-lt"/>
              </a:rPr>
              <a:t>Titration must occur within 3 mins of adding Z3, Z4 and Z5</a:t>
            </a:r>
          </a:p>
          <a:p>
            <a:pPr indent="-180000"/>
            <a:r>
              <a:rPr lang="en-AU" dirty="0" smtClean="0">
                <a:latin typeface="+mn-lt"/>
              </a:rPr>
              <a:t>Missing the cream endpoint – titrate dropwise near endpoint</a:t>
            </a:r>
          </a:p>
          <a:p>
            <a:pPr indent="-180000"/>
            <a:r>
              <a:rPr lang="en-AU" sz="2700" dirty="0"/>
              <a:t>Calculate 75% of titration volume for higher sugar samples to avoid overshooting titration or exceeding titration time</a:t>
            </a:r>
          </a:p>
          <a:p>
            <a:pPr indent="-180000"/>
            <a:r>
              <a:rPr lang="en-AU" sz="2700" dirty="0"/>
              <a:t>Air bubbles in burettes (particular hidden ones in digital burettes) leads to titration errors</a:t>
            </a:r>
          </a:p>
          <a:p>
            <a:pPr indent="-180000"/>
            <a:r>
              <a:rPr lang="en-AU" sz="2700" dirty="0"/>
              <a:t>Invert sugars – is there sucrose in the sample?</a:t>
            </a:r>
          </a:p>
          <a:p>
            <a:pPr indent="-180000"/>
            <a:r>
              <a:rPr lang="en-AU" sz="2700" dirty="0"/>
              <a:t>Dilutions – samples containing &gt; 20-30 g/L reducing sugars</a:t>
            </a:r>
          </a:p>
          <a:p>
            <a:pPr indent="-180000"/>
            <a:r>
              <a:rPr lang="en-AU" sz="2700" dirty="0"/>
              <a:t>If using microwave to heat, check solution actually boils and validate heating times required</a:t>
            </a:r>
          </a:p>
          <a:p>
            <a:pPr indent="-180000"/>
            <a:endParaRPr lang="en-AU" sz="2700" dirty="0"/>
          </a:p>
          <a:p>
            <a:pPr marL="0">
              <a:buNone/>
            </a:pPr>
            <a:endParaRPr lang="en-AU" dirty="0" smtClean="0">
              <a:latin typeface="+mn-lt"/>
            </a:endParaRPr>
          </a:p>
          <a:p>
            <a:pPr marL="0">
              <a:buNone/>
            </a:pPr>
            <a:endParaRPr lang="en-A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87723"/>
            <a:ext cx="7886700" cy="1325563"/>
          </a:xfrm>
        </p:spPr>
        <p:txBody>
          <a:bodyPr/>
          <a:lstStyle/>
          <a:p>
            <a:r>
              <a:rPr lang="en-AU" dirty="0" smtClean="0"/>
              <a:t>Troubleshooting Lane &amp; Eynon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24000"/>
            <a:ext cx="7921625" cy="4759325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indent="-180000"/>
            <a:r>
              <a:rPr lang="en-AU" sz="2300" dirty="0" smtClean="0"/>
              <a:t>Run a standard or known sugar solution with each batch</a:t>
            </a:r>
          </a:p>
          <a:p>
            <a:pPr indent="-180000"/>
            <a:r>
              <a:rPr lang="en-AU" sz="2300" dirty="0" smtClean="0"/>
              <a:t>Sugar </a:t>
            </a:r>
            <a:r>
              <a:rPr lang="en-AU" sz="2300" dirty="0"/>
              <a:t>solutions have short shelf lives – consider freezing aliquots</a:t>
            </a:r>
          </a:p>
          <a:p>
            <a:pPr indent="-180000"/>
            <a:r>
              <a:rPr lang="en-AU" sz="2300" dirty="0"/>
              <a:t>Fehlings A and B mix must be freshly prepared</a:t>
            </a:r>
          </a:p>
          <a:p>
            <a:pPr indent="-180000"/>
            <a:r>
              <a:rPr lang="en-AU" sz="2300" dirty="0"/>
              <a:t>Decolourising reds is a must – not too much or too little carbon</a:t>
            </a:r>
          </a:p>
          <a:p>
            <a:pPr indent="-180000"/>
            <a:r>
              <a:rPr lang="en-AU" sz="2300" dirty="0"/>
              <a:t>Ensure boiling / titration time for reaction is consistent (3 mins)</a:t>
            </a:r>
          </a:p>
          <a:p>
            <a:pPr indent="-180000"/>
            <a:r>
              <a:rPr lang="en-AU" sz="2300" dirty="0"/>
              <a:t>Mixing is important during titration – boiling chips or stirrer bars</a:t>
            </a:r>
          </a:p>
          <a:p>
            <a:pPr indent="-180000"/>
            <a:r>
              <a:rPr lang="en-AU" sz="2300" dirty="0"/>
              <a:t>Missing the brick red endpoint – titrate dropwise near endpoint</a:t>
            </a:r>
          </a:p>
          <a:p>
            <a:pPr indent="-180000"/>
            <a:r>
              <a:rPr lang="en-AU" sz="2300" dirty="0"/>
              <a:t>Use a white background to help determine the endpoint</a:t>
            </a:r>
          </a:p>
          <a:p>
            <a:pPr indent="-180000"/>
            <a:r>
              <a:rPr lang="en-AU" sz="2300" dirty="0"/>
              <a:t>Calculate 75% of titration volume for higher sugar samples to avoid overshooting titration or exceeding titration time</a:t>
            </a:r>
          </a:p>
          <a:p>
            <a:pPr indent="-180000"/>
            <a:r>
              <a:rPr lang="en-AU" sz="2300" dirty="0"/>
              <a:t>Air bubbles in burettes (particular hidden ones in digital burettes) lead to titration errors</a:t>
            </a:r>
          </a:p>
          <a:p>
            <a:pPr indent="-180000"/>
            <a:r>
              <a:rPr lang="en-AU" sz="2300" dirty="0"/>
              <a:t>Dilutions – samples containing &gt; 4 g/L reducing sugars</a:t>
            </a:r>
          </a:p>
          <a:p>
            <a:pPr marL="0">
              <a:buNone/>
            </a:pPr>
            <a:endParaRPr lang="en-AU" dirty="0" smtClean="0">
              <a:latin typeface="+mn-lt"/>
            </a:endParaRPr>
          </a:p>
          <a:p>
            <a:pPr marL="0">
              <a:buNone/>
            </a:pPr>
            <a:endParaRPr lang="en-AU" dirty="0" smtClean="0">
              <a:latin typeface="+mn-lt"/>
            </a:endParaRPr>
          </a:p>
        </p:txBody>
      </p:sp>
      <p:pic>
        <p:nvPicPr>
          <p:cNvPr id="9218" name="Picture 2" descr="C:\Users\eric.wilkes\Dropbox\Photos\wine\CRW_1507.jpg"/>
          <p:cNvPicPr>
            <a:picLocks noChangeAspect="1" noChangeArrowheads="1"/>
          </p:cNvPicPr>
          <p:nvPr/>
        </p:nvPicPr>
        <p:blipFill>
          <a:blip r:embed="rId2" cstate="screen">
            <a:alphaModFix amt="35000"/>
          </a:blip>
          <a:srcRect/>
          <a:stretch>
            <a:fillRect/>
          </a:stretch>
        </p:blipFill>
        <p:spPr bwMode="auto">
          <a:xfrm>
            <a:off x="1447800" y="2209800"/>
            <a:ext cx="577674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66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1. Chemical entity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 most wine producing economies glucose &amp; fructose (G&amp;F) are measured directly as they provide the relevant production, food stability and sensory information.</a:t>
            </a:r>
          </a:p>
          <a:p>
            <a:r>
              <a:rPr lang="en-AU" dirty="0" smtClean="0"/>
              <a:t>Older testing methods </a:t>
            </a:r>
            <a:r>
              <a:rPr lang="en-AU" dirty="0"/>
              <a:t>rely on the capacity of many sugars (but not </a:t>
            </a:r>
            <a:r>
              <a:rPr lang="en-AU" dirty="0" smtClean="0"/>
              <a:t>sucrose) </a:t>
            </a:r>
            <a:r>
              <a:rPr lang="en-AU" dirty="0"/>
              <a:t>to reduce a </a:t>
            </a:r>
            <a:r>
              <a:rPr lang="en-AU" dirty="0" err="1"/>
              <a:t>cupro</a:t>
            </a:r>
            <a:r>
              <a:rPr lang="en-AU" dirty="0"/>
              <a:t>-alkaline </a:t>
            </a:r>
            <a:r>
              <a:rPr lang="en-AU" dirty="0" smtClean="0"/>
              <a:t>solution.</a:t>
            </a:r>
          </a:p>
          <a:p>
            <a:r>
              <a:rPr lang="en-AU" dirty="0" smtClean="0"/>
              <a:t>These reducing sugar methods measure G&amp;F</a:t>
            </a:r>
            <a:r>
              <a:rPr lang="en-US" dirty="0" smtClean="0"/>
              <a:t> , but also </a:t>
            </a:r>
            <a:r>
              <a:rPr lang="en-US" dirty="0" err="1" smtClean="0"/>
              <a:t>pentoses</a:t>
            </a:r>
            <a:r>
              <a:rPr lang="en-US" dirty="0" smtClean="0"/>
              <a:t> and other reducing wine components such as </a:t>
            </a:r>
            <a:r>
              <a:rPr lang="en-US" dirty="0" err="1" smtClean="0"/>
              <a:t>phenolics</a:t>
            </a:r>
            <a:r>
              <a:rPr lang="en-US" dirty="0" smtClean="0"/>
              <a:t>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769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1790"/>
          </a:xfrm>
        </p:spPr>
        <p:txBody>
          <a:bodyPr/>
          <a:lstStyle/>
          <a:p>
            <a:r>
              <a:rPr lang="en-AU" dirty="0" smtClean="0"/>
              <a:t>1. Chemical entity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483800"/>
            <a:ext cx="7786145" cy="50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769"/>
            <a:ext cx="7886700" cy="902825"/>
          </a:xfrm>
        </p:spPr>
        <p:txBody>
          <a:bodyPr/>
          <a:lstStyle/>
          <a:p>
            <a:r>
              <a:rPr lang="en-AU" dirty="0" smtClean="0"/>
              <a:t>2. Units of measurement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5813"/>
            <a:ext cx="7886700" cy="488451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i="1" dirty="0" smtClean="0"/>
              <a:t>Definitions</a:t>
            </a:r>
            <a:endParaRPr lang="en-US" b="1" i="1" dirty="0" smtClean="0"/>
          </a:p>
          <a:p>
            <a:r>
              <a:rPr lang="en-US" sz="3400" b="1" dirty="0"/>
              <a:t>Reducing Sugar</a:t>
            </a:r>
            <a:r>
              <a:rPr lang="en-US" sz="3400" dirty="0"/>
              <a:t>: - Sugar with an aldehyde or keto- group (for example glucose, fructose and the </a:t>
            </a:r>
            <a:r>
              <a:rPr lang="en-US" sz="3400" dirty="0" err="1"/>
              <a:t>pentoses</a:t>
            </a:r>
            <a:r>
              <a:rPr lang="en-US" sz="3400" dirty="0"/>
              <a:t>, for example arabinose)</a:t>
            </a:r>
          </a:p>
          <a:p>
            <a:pPr marL="0" indent="0">
              <a:buNone/>
            </a:pPr>
            <a:r>
              <a:rPr lang="en-US" sz="3400" dirty="0"/>
              <a:t>                                -Does not include sucrose</a:t>
            </a:r>
          </a:p>
          <a:p>
            <a:pPr marL="0" indent="0">
              <a:buNone/>
            </a:pPr>
            <a:r>
              <a:rPr lang="en-US" sz="3400" dirty="0"/>
              <a:t>                                -Should not be confused with reducing substance</a:t>
            </a:r>
          </a:p>
          <a:p>
            <a:r>
              <a:rPr lang="en-US" sz="3400" b="1" dirty="0"/>
              <a:t>Residual Sugar</a:t>
            </a:r>
            <a:r>
              <a:rPr lang="en-US" sz="3400" dirty="0"/>
              <a:t>:-All fermentable sugars including sucrose plus </a:t>
            </a:r>
            <a:r>
              <a:rPr lang="en-US" sz="3400" dirty="0" err="1"/>
              <a:t>pentoses</a:t>
            </a:r>
            <a:endParaRPr lang="en-US" sz="3400" dirty="0"/>
          </a:p>
          <a:p>
            <a:r>
              <a:rPr lang="en-US" sz="3400" b="1" dirty="0"/>
              <a:t>Reducing Substance</a:t>
            </a:r>
            <a:r>
              <a:rPr lang="en-US" sz="3400" dirty="0"/>
              <a:t>: Includes glucose and fructose, plus oligosaccharides, and other reducing matter (such as tannin and Polyphenols)</a:t>
            </a:r>
          </a:p>
          <a:p>
            <a:r>
              <a:rPr lang="en-US" sz="3400" b="1" dirty="0"/>
              <a:t>Non-fermentable Carbohydrates</a:t>
            </a:r>
            <a:r>
              <a:rPr lang="en-US" sz="3400" dirty="0"/>
              <a:t>: These include </a:t>
            </a:r>
            <a:r>
              <a:rPr lang="en-US" sz="3400" dirty="0" err="1"/>
              <a:t>pentoses</a:t>
            </a:r>
            <a:r>
              <a:rPr lang="en-US" sz="3400" dirty="0"/>
              <a:t>, polysaccharides, (and </a:t>
            </a:r>
            <a:r>
              <a:rPr lang="en-US" sz="3400" dirty="0" err="1"/>
              <a:t>pectins</a:t>
            </a:r>
            <a:r>
              <a:rPr lang="en-US" sz="3400" dirty="0"/>
              <a:t>, tannins, pigments, all of which may interact with carbohydrates to form </a:t>
            </a:r>
            <a:r>
              <a:rPr lang="en-US" sz="3400" dirty="0" smtClean="0"/>
              <a:t>complexes).</a:t>
            </a:r>
            <a:endParaRPr lang="en-US" sz="3400" dirty="0"/>
          </a:p>
          <a:p>
            <a:r>
              <a:rPr lang="en-US" sz="3400" i="1" dirty="0"/>
              <a:t>Note that the first 3 definitions above are all abbreviated ‘RS’ although they represent different meanings. The term residual sugar with reference to wine is understood to mean the sum of glucose, fructose (</a:t>
            </a:r>
            <a:r>
              <a:rPr lang="en-US" sz="3400" i="1" dirty="0" smtClean="0"/>
              <a:t>reducing </a:t>
            </a:r>
            <a:r>
              <a:rPr lang="en-US" sz="3400" i="1" dirty="0"/>
              <a:t>sugars) and the </a:t>
            </a:r>
            <a:r>
              <a:rPr lang="en-US" sz="3400" i="1" dirty="0" smtClean="0"/>
              <a:t>non-reducing </a:t>
            </a:r>
            <a:r>
              <a:rPr lang="en-US" sz="3400" i="1" dirty="0"/>
              <a:t>sugar, </a:t>
            </a:r>
            <a:r>
              <a:rPr lang="en-US" sz="3400" i="1" dirty="0" smtClean="0"/>
              <a:t>sucrose.</a:t>
            </a:r>
            <a:endParaRPr lang="en-AU" sz="3400" i="1" dirty="0"/>
          </a:p>
        </p:txBody>
      </p:sp>
    </p:spTree>
    <p:extLst>
      <p:ext uri="{BB962C8B-B14F-4D97-AF65-F5344CB8AC3E}">
        <p14:creationId xmlns:p14="http://schemas.microsoft.com/office/powerpoint/2010/main" val="7963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2. Units of measurement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b="1" i="1" dirty="0" smtClean="0"/>
              <a:t>Glucose </a:t>
            </a:r>
            <a:r>
              <a:rPr lang="en-AU" b="1" i="1" dirty="0" smtClean="0"/>
              <a:t>and </a:t>
            </a:r>
            <a:r>
              <a:rPr lang="en-AU" b="1" i="1" dirty="0" smtClean="0"/>
              <a:t>fructose </a:t>
            </a:r>
            <a:r>
              <a:rPr lang="en-AU" dirty="0" smtClean="0"/>
              <a:t>(G&amp;F) measurement is reported in grams per litre  (g/L) of sugar present in solution.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b="1" i="1" dirty="0" smtClean="0"/>
              <a:t>Reducing sugar </a:t>
            </a:r>
            <a:r>
              <a:rPr lang="en-AU" dirty="0" smtClean="0"/>
              <a:t>measurements are reported as g/L equivalence to the glucose solution used as a standard during the titration.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dirty="0" smtClean="0"/>
              <a:t>The term </a:t>
            </a:r>
            <a:r>
              <a:rPr lang="en-AU" b="1" i="1" dirty="0" smtClean="0"/>
              <a:t>total sugars </a:t>
            </a:r>
            <a:r>
              <a:rPr lang="en-AU" dirty="0" smtClean="0"/>
              <a:t>refers to the measurement of all sugars present in solution, is reported in g/L, and is often inaccurately considered equivalent to reducing sugars.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dirty="0" smtClean="0"/>
              <a:t>The use of the term </a:t>
            </a:r>
            <a:r>
              <a:rPr lang="en-AU" b="1" i="1" dirty="0" smtClean="0"/>
              <a:t>residual sugar </a:t>
            </a:r>
            <a:r>
              <a:rPr lang="en-AU" dirty="0" smtClean="0"/>
              <a:t>varies around the world and in some economies refers to remaining fermentable sugars (i.e. G&amp;F) and in others total sugars. The definition in the previous slide is considered the most correct.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21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Limits of Measurement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40970" y="1778431"/>
            <a:ext cx="75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White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8048" y="1778431"/>
            <a:ext cx="54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srgbClr val="C00000"/>
                </a:solidFill>
              </a:rPr>
              <a:t>Red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078" y="6007261"/>
            <a:ext cx="745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Importantly, standard deviations of </a:t>
            </a:r>
            <a:r>
              <a:rPr lang="en-AU" dirty="0" smtClean="0">
                <a:solidFill>
                  <a:srgbClr val="00B050"/>
                </a:solidFill>
              </a:rPr>
              <a:t>0.9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rgbClr val="C00000"/>
                </a:solidFill>
              </a:rPr>
              <a:t>1.4</a:t>
            </a:r>
            <a:r>
              <a:rPr lang="en-AU" dirty="0" smtClean="0"/>
              <a:t> for whites and red respectively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" y="142054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APEC 2015 Ring Test Results</a:t>
            </a:r>
            <a:endParaRPr lang="en-AU" b="1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" y="2235505"/>
            <a:ext cx="4431030" cy="332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38027"/>
            <a:ext cx="4431030" cy="332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5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Limits of measurement (RS) </a:t>
            </a:r>
            <a:endParaRPr lang="en-AU" dirty="0"/>
          </a:p>
        </p:txBody>
      </p:sp>
      <p:graphicFrame>
        <p:nvGraphicFramePr>
          <p:cNvPr id="5" name="Group 3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968143"/>
              </p:ext>
            </p:extLst>
          </p:nvPr>
        </p:nvGraphicFramePr>
        <p:xfrm>
          <a:off x="242827" y="2731045"/>
          <a:ext cx="4537276" cy="2522268"/>
        </p:xfrm>
        <a:graphic>
          <a:graphicData uri="http://schemas.openxmlformats.org/drawingml/2006/table">
            <a:tbl>
              <a:tblPr/>
              <a:tblGrid>
                <a:gridCol w="474562"/>
                <a:gridCol w="497711"/>
                <a:gridCol w="520861"/>
                <a:gridCol w="509286"/>
                <a:gridCol w="497711"/>
                <a:gridCol w="486137"/>
                <a:gridCol w="474804"/>
                <a:gridCol w="555585"/>
                <a:gridCol w="520619"/>
              </a:tblGrid>
              <a:tr h="67509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1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2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3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2.18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0.50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0.46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2.17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0.43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4.24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0.78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4.34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0.80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4.51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0.56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2827" y="2118168"/>
            <a:ext cx="251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2015 </a:t>
            </a:r>
            <a:r>
              <a:rPr lang="en-AU" dirty="0" err="1" smtClean="0"/>
              <a:t>Interwinery</a:t>
            </a:r>
            <a:r>
              <a:rPr lang="en-AU" dirty="0" smtClean="0"/>
              <a:t> Results</a:t>
            </a:r>
            <a:endParaRPr lang="en-AU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838" y="2118168"/>
            <a:ext cx="4012348" cy="4142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8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Limits of measurement (GF) </a:t>
            </a:r>
            <a:endParaRPr lang="en-AU" dirty="0"/>
          </a:p>
        </p:txBody>
      </p:sp>
      <p:graphicFrame>
        <p:nvGraphicFramePr>
          <p:cNvPr id="5" name="Group 3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964118"/>
              </p:ext>
            </p:extLst>
          </p:nvPr>
        </p:nvGraphicFramePr>
        <p:xfrm>
          <a:off x="242827" y="2731045"/>
          <a:ext cx="4537276" cy="2522268"/>
        </p:xfrm>
        <a:graphic>
          <a:graphicData uri="http://schemas.openxmlformats.org/drawingml/2006/table">
            <a:tbl>
              <a:tblPr/>
              <a:tblGrid>
                <a:gridCol w="474562"/>
                <a:gridCol w="497711"/>
                <a:gridCol w="520861"/>
                <a:gridCol w="509286"/>
                <a:gridCol w="497711"/>
                <a:gridCol w="486137"/>
                <a:gridCol w="474804"/>
                <a:gridCol w="555585"/>
                <a:gridCol w="520619"/>
              </a:tblGrid>
              <a:tr h="67509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1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2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3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0.89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0.92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0.23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0.92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0.23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2.29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0.47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0.41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0.61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2827" y="2118168"/>
            <a:ext cx="251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2015 </a:t>
            </a:r>
            <a:r>
              <a:rPr lang="en-AU" dirty="0" err="1" smtClean="0"/>
              <a:t>Interwinery</a:t>
            </a:r>
            <a:r>
              <a:rPr lang="en-AU" dirty="0" smtClean="0"/>
              <a:t> Results</a:t>
            </a:r>
            <a:endParaRPr lang="en-AU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103" y="2118168"/>
            <a:ext cx="4139669" cy="3968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2007 Plain white follow 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hite follow on-NEW.pptx" id="{F39A19E8-2D73-41B3-90DE-3154DF839ACF}" vid="{82E10DEC-9AE9-49F8-A881-B15DB259E5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AWRI PowerPoint white follow on</Template>
  <TotalTime>702</TotalTime>
  <Words>2231</Words>
  <Application>Microsoft Office PowerPoint</Application>
  <PresentationFormat>On-screen Show (4:3)</PresentationFormat>
  <Paragraphs>226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Times New Roman</vt:lpstr>
      <vt:lpstr>Wingdings</vt:lpstr>
      <vt:lpstr>PowerPoint 2007 Plain white follow on</vt:lpstr>
      <vt:lpstr>Laboratory Methods Workshop  Sugar</vt:lpstr>
      <vt:lpstr>1. Chemical entity</vt:lpstr>
      <vt:lpstr>1. Chemical entity</vt:lpstr>
      <vt:lpstr>1. Chemical entity</vt:lpstr>
      <vt:lpstr>2. Units of measurement</vt:lpstr>
      <vt:lpstr>2. Units of measurement</vt:lpstr>
      <vt:lpstr>3. Limits of Measurement</vt:lpstr>
      <vt:lpstr>3. Limits of measurement (RS) </vt:lpstr>
      <vt:lpstr>3. Limits of measurement (GF) </vt:lpstr>
      <vt:lpstr>4. Methodologies</vt:lpstr>
      <vt:lpstr>4. Methodologies</vt:lpstr>
      <vt:lpstr>Practical application </vt:lpstr>
      <vt:lpstr>Precautions  </vt:lpstr>
      <vt:lpstr>Practical application</vt:lpstr>
      <vt:lpstr>Precautions  </vt:lpstr>
      <vt:lpstr>Practical application </vt:lpstr>
      <vt:lpstr>Precautions  </vt:lpstr>
      <vt:lpstr>Common issues / interferents</vt:lpstr>
      <vt:lpstr>Quality Control</vt:lpstr>
      <vt:lpstr>Troubleshooting G&amp;F</vt:lpstr>
      <vt:lpstr>Troubleshooting Rebelein</vt:lpstr>
      <vt:lpstr>Troubleshooting Lane &amp; Eynon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IWTS  Laboratory Methods Workshop  Total Sulfur Dioxide</dc:title>
  <dc:creator>Eric Wilkes</dc:creator>
  <cp:lastModifiedBy>Cardozo, Maria S.</cp:lastModifiedBy>
  <cp:revision>56</cp:revision>
  <dcterms:created xsi:type="dcterms:W3CDTF">2016-05-10T01:03:14Z</dcterms:created>
  <dcterms:modified xsi:type="dcterms:W3CDTF">2016-05-17T15:44:36Z</dcterms:modified>
</cp:coreProperties>
</file>