
<file path=[Content_Types].xml><?xml version="1.0" encoding="utf-8"?>
<Types xmlns="http://schemas.openxmlformats.org/package/2006/content-types">
  <Default Extension="png" ContentType="image/png"/>
  <Default Extension="emf" ContentType="image/x-emf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2" r:id="rId1"/>
  </p:sldMasterIdLst>
  <p:notesMasterIdLst>
    <p:notesMasterId r:id="rId21"/>
  </p:notesMasterIdLst>
  <p:sldIdLst>
    <p:sldId id="256" r:id="rId2"/>
    <p:sldId id="257" r:id="rId3"/>
    <p:sldId id="279" r:id="rId4"/>
    <p:sldId id="280" r:id="rId5"/>
    <p:sldId id="275" r:id="rId6"/>
    <p:sldId id="276" r:id="rId7"/>
    <p:sldId id="258" r:id="rId8"/>
    <p:sldId id="268" r:id="rId9"/>
    <p:sldId id="269" r:id="rId10"/>
    <p:sldId id="260" r:id="rId11"/>
    <p:sldId id="270" r:id="rId12"/>
    <p:sldId id="271" r:id="rId13"/>
    <p:sldId id="272" r:id="rId14"/>
    <p:sldId id="273" r:id="rId15"/>
    <p:sldId id="262" r:id="rId16"/>
    <p:sldId id="263" r:id="rId17"/>
    <p:sldId id="264" r:id="rId18"/>
    <p:sldId id="266" r:id="rId19"/>
    <p:sldId id="267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4321"/>
    <p:restoredTop sz="94690"/>
  </p:normalViewPr>
  <p:slideViewPr>
    <p:cSldViewPr snapToGrid="0" snapToObjects="1">
      <p:cViewPr varScale="1">
        <p:scale>
          <a:sx n="78" d="100"/>
          <a:sy n="78" d="100"/>
        </p:scale>
        <p:origin x="96" y="33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CE7B8DE-875A-CE40-8C81-7FE526290633}" type="datetimeFigureOut">
              <a:rPr lang="en-AU" smtClean="0"/>
              <a:t>17/05/2016</a:t>
            </a:fld>
            <a:endParaRPr lang="en-A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A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3A59189-98F8-654D-AE60-9F11F5D4A28E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8160859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AU" dirty="0" smtClean="0"/>
              <a:t>During the vinification process we see significant</a:t>
            </a:r>
            <a:r>
              <a:rPr lang="en-AU" baseline="0" dirty="0" smtClean="0"/>
              <a:t> changes in the levels of  organic acids.</a:t>
            </a:r>
          </a:p>
          <a:p>
            <a:r>
              <a:rPr lang="en-AU" baseline="0" dirty="0" smtClean="0"/>
              <a:t>The final  levels of each are driven by the initial quantities present, the grape variety, the wine style desired and the various vinification process and yeast used.</a:t>
            </a: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2422B6-94B8-45E2-9206-6270C3C726D5}" type="slidenum">
              <a:rPr lang="en-AU" smtClean="0"/>
              <a:pPr/>
              <a:t>3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60315621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AU" dirty="0" smtClean="0"/>
              <a:t>The variation in organic acid content between wines is significant and represents a complex interplay between environmental and stylistic issues.</a:t>
            </a:r>
          </a:p>
          <a:p>
            <a:r>
              <a:rPr lang="en-AU" dirty="0" smtClean="0"/>
              <a:t>Importantly, all these naturally occurring species pose no health related issues at quantities found in wine.</a:t>
            </a:r>
          </a:p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2422B6-94B8-45E2-9206-6270C3C726D5}" type="slidenum">
              <a:rPr lang="en-AU" smtClean="0"/>
              <a:pPr/>
              <a:t>4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9216810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A59189-98F8-654D-AE60-9F11F5D4A28E}" type="slidenum">
              <a:rPr lang="en-AU" smtClean="0"/>
              <a:t>8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1403501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1502B8-DD32-F54A-842D-060B4A5C034B}" type="slidenum">
              <a:rPr lang="en-AU" smtClean="0"/>
              <a:t>9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742184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 bwMode="auto">
          <a:xfrm>
            <a:off x="0" y="0"/>
            <a:ext cx="9144000" cy="1158875"/>
          </a:xfrm>
          <a:prstGeom prst="rect">
            <a:avLst/>
          </a:prstGeom>
          <a:solidFill>
            <a:srgbClr val="002F6C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A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11188" y="1989138"/>
            <a:ext cx="5908934" cy="1214446"/>
          </a:xfrm>
        </p:spPr>
        <p:txBody>
          <a:bodyPr/>
          <a:lstStyle>
            <a:lvl1pPr algn="l">
              <a:defRPr sz="3200" baseline="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11188" y="3429000"/>
            <a:ext cx="5889638" cy="1214446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92B28E9-DC8B-7E46-8137-A3BE187F4890}" type="datetimeFigureOut">
              <a:rPr lang="en-AU" smtClean="0"/>
              <a:t>17/05/2016</a:t>
            </a:fld>
            <a:endParaRPr lang="en-AU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AU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0C50066-D988-774F-A2A6-17733188AFB4}" type="slidenum">
              <a:rPr lang="en-AU" smtClean="0"/>
              <a:t>‹#›</a:t>
            </a:fld>
            <a:endParaRPr lang="en-AU"/>
          </a:p>
        </p:txBody>
      </p:sp>
      <p:pic>
        <p:nvPicPr>
          <p:cNvPr id="14" name="Picture 13" descr="rev-logotype-B.ep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8224" y="-243408"/>
            <a:ext cx="2339752" cy="16561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08321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3pPr>
              <a:defRPr/>
            </a:lvl3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92B28E9-DC8B-7E46-8137-A3BE187F4890}" type="datetimeFigureOut">
              <a:rPr lang="en-AU" smtClean="0"/>
              <a:t>17/05/2016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0C50066-D988-774F-A2A6-17733188AFB4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1669476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11188" y="1412875"/>
            <a:ext cx="3884612" cy="4713289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12875"/>
            <a:ext cx="3884613" cy="4713289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92B28E9-DC8B-7E46-8137-A3BE187F4890}" type="datetimeFigureOut">
              <a:rPr lang="en-AU" smtClean="0"/>
              <a:t>17/05/2016</a:t>
            </a:fld>
            <a:endParaRPr lang="en-A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A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0C50066-D988-774F-A2A6-17733188AFB4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0691614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92B28E9-DC8B-7E46-8137-A3BE187F4890}" type="datetimeFigureOut">
              <a:rPr lang="en-AU" smtClean="0"/>
              <a:t>17/05/2016</a:t>
            </a:fld>
            <a:endParaRPr lang="en-A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AU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0C50066-D988-774F-A2A6-17733188AFB4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59072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92B28E9-DC8B-7E46-8137-A3BE187F4890}" type="datetimeFigureOut">
              <a:rPr lang="en-AU" smtClean="0"/>
              <a:t>17/05/2016</a:t>
            </a:fld>
            <a:endParaRPr lang="en-AU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AU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0C50066-D988-774F-A2A6-17733188AFB4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6167567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611188" y="357188"/>
            <a:ext cx="6103937" cy="500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AU" smtClean="0"/>
              <a:t>Click to add title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11188" y="1412875"/>
            <a:ext cx="7921625" cy="4752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  <a:latin typeface="Calibri" pitchFamily="-111" charset="0"/>
                <a:ea typeface="ＭＳ Ｐゴシック" pitchFamily="-111" charset="-128"/>
                <a:cs typeface="+mn-cs"/>
              </a:defRPr>
            </a:lvl1pPr>
          </a:lstStyle>
          <a:p>
            <a:fld id="{492B28E9-DC8B-7E46-8137-A3BE187F4890}" type="datetimeFigureOut">
              <a:rPr lang="en-AU" smtClean="0"/>
              <a:t>17/05/2016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898989"/>
                </a:solidFill>
                <a:latin typeface="Calibri" pitchFamily="-111" charset="0"/>
                <a:ea typeface="ＭＳ Ｐゴシック" pitchFamily="-111" charset="-128"/>
                <a:cs typeface="+mn-cs"/>
              </a:defRPr>
            </a:lvl1pPr>
          </a:lstStyle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pitchFamily="-111" charset="0"/>
                <a:ea typeface="ＭＳ Ｐゴシック" pitchFamily="-111" charset="-128"/>
                <a:cs typeface="+mn-cs"/>
              </a:defRPr>
            </a:lvl1pPr>
          </a:lstStyle>
          <a:p>
            <a:fld id="{D0C50066-D988-774F-A2A6-17733188AFB4}" type="slidenum">
              <a:rPr lang="en-AU" smtClean="0"/>
              <a:t>‹#›</a:t>
            </a:fld>
            <a:endParaRPr lang="en-AU"/>
          </a:p>
        </p:txBody>
      </p:sp>
      <p:cxnSp>
        <p:nvCxnSpPr>
          <p:cNvPr id="29" name="Straight Connector 28"/>
          <p:cNvCxnSpPr/>
          <p:nvPr/>
        </p:nvCxnSpPr>
        <p:spPr>
          <a:xfrm rot="10800000">
            <a:off x="0" y="1143000"/>
            <a:ext cx="9144000" cy="0"/>
          </a:xfrm>
          <a:prstGeom prst="line">
            <a:avLst/>
          </a:prstGeom>
          <a:ln>
            <a:solidFill>
              <a:srgbClr val="384E8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2" name="Picture 11" descr="PPT Header Logo.jp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2870" y="357188"/>
            <a:ext cx="1593930" cy="522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77923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</p:sldLayoutIdLst>
  <p:txStyles>
    <p:titleStyle>
      <a:lvl1pPr algn="l" defTabSz="457200" rtl="0" eaLnBrk="1" fontAlgn="base" hangingPunct="1">
        <a:spcBef>
          <a:spcPct val="0"/>
        </a:spcBef>
        <a:spcAft>
          <a:spcPct val="0"/>
        </a:spcAft>
        <a:defRPr sz="2800" kern="1200">
          <a:solidFill>
            <a:srgbClr val="384E80"/>
          </a:solidFill>
          <a:latin typeface="Arial" pitchFamily="34" charset="0"/>
          <a:ea typeface="ＭＳ Ｐゴシック" pitchFamily="-65" charset="-128"/>
          <a:cs typeface="Arial" pitchFamily="34" charset="0"/>
        </a:defRPr>
      </a:lvl1pPr>
      <a:lvl2pPr algn="l" defTabSz="457200" rtl="0" eaLnBrk="1" fontAlgn="base" hangingPunct="1">
        <a:spcBef>
          <a:spcPct val="0"/>
        </a:spcBef>
        <a:spcAft>
          <a:spcPct val="0"/>
        </a:spcAft>
        <a:defRPr sz="2800">
          <a:solidFill>
            <a:srgbClr val="384E80"/>
          </a:solidFill>
          <a:latin typeface="Arial" charset="0"/>
          <a:ea typeface="ＭＳ Ｐゴシック" pitchFamily="-65" charset="-128"/>
          <a:cs typeface="Arial" charset="0"/>
        </a:defRPr>
      </a:lvl2pPr>
      <a:lvl3pPr algn="l" defTabSz="457200" rtl="0" eaLnBrk="1" fontAlgn="base" hangingPunct="1">
        <a:spcBef>
          <a:spcPct val="0"/>
        </a:spcBef>
        <a:spcAft>
          <a:spcPct val="0"/>
        </a:spcAft>
        <a:defRPr sz="2800">
          <a:solidFill>
            <a:srgbClr val="384E80"/>
          </a:solidFill>
          <a:latin typeface="Arial" charset="0"/>
          <a:ea typeface="ＭＳ Ｐゴシック" pitchFamily="-65" charset="-128"/>
          <a:cs typeface="Arial" charset="0"/>
        </a:defRPr>
      </a:lvl3pPr>
      <a:lvl4pPr algn="l" defTabSz="457200" rtl="0" eaLnBrk="1" fontAlgn="base" hangingPunct="1">
        <a:spcBef>
          <a:spcPct val="0"/>
        </a:spcBef>
        <a:spcAft>
          <a:spcPct val="0"/>
        </a:spcAft>
        <a:defRPr sz="2800">
          <a:solidFill>
            <a:srgbClr val="384E80"/>
          </a:solidFill>
          <a:latin typeface="Arial" charset="0"/>
          <a:ea typeface="ＭＳ Ｐゴシック" pitchFamily="-65" charset="-128"/>
          <a:cs typeface="Arial" charset="0"/>
        </a:defRPr>
      </a:lvl4pPr>
      <a:lvl5pPr algn="l" defTabSz="457200" rtl="0" eaLnBrk="1" fontAlgn="base" hangingPunct="1">
        <a:spcBef>
          <a:spcPct val="0"/>
        </a:spcBef>
        <a:spcAft>
          <a:spcPct val="0"/>
        </a:spcAft>
        <a:defRPr sz="2800">
          <a:solidFill>
            <a:srgbClr val="384E80"/>
          </a:solidFill>
          <a:latin typeface="Arial" charset="0"/>
          <a:ea typeface="ＭＳ Ｐゴシック" pitchFamily="-65" charset="-128"/>
          <a:cs typeface="Arial" charset="0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65" charset="0"/>
          <a:ea typeface="ＭＳ Ｐゴシック" pitchFamily="-65" charset="-128"/>
          <a:cs typeface="ＭＳ Ｐゴシック" pitchFamily="-65" charset="-128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65" charset="0"/>
          <a:ea typeface="ＭＳ Ｐゴシック" pitchFamily="-65" charset="-128"/>
          <a:cs typeface="ＭＳ Ｐゴシック" pitchFamily="-65" charset="-128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65" charset="0"/>
          <a:ea typeface="ＭＳ Ｐゴシック" pitchFamily="-65" charset="-128"/>
          <a:cs typeface="ＭＳ Ｐゴシック" pitchFamily="-65" charset="-128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65" charset="0"/>
          <a:ea typeface="ＭＳ Ｐゴシック" pitchFamily="-65" charset="-128"/>
          <a:cs typeface="ＭＳ Ｐゴシック" pitchFamily="-65" charset="-128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Clr>
          <a:srgbClr val="384E80"/>
        </a:buClr>
        <a:buFont typeface="Wingdings" pitchFamily="2" charset="2"/>
        <a:buChar char="v"/>
        <a:defRPr sz="2000" kern="1200">
          <a:solidFill>
            <a:schemeClr val="tx1"/>
          </a:solidFill>
          <a:latin typeface="Arial" pitchFamily="34" charset="0"/>
          <a:ea typeface="ＭＳ Ｐゴシック" pitchFamily="-65" charset="-128"/>
          <a:cs typeface="Arial" pitchFamily="34" charset="0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Clr>
          <a:srgbClr val="384E80"/>
        </a:buClr>
        <a:buFont typeface="Wingdings" pitchFamily="2" charset="2"/>
        <a:buChar char="§"/>
        <a:defRPr kern="1200">
          <a:solidFill>
            <a:schemeClr val="tx1"/>
          </a:solidFill>
          <a:latin typeface="Arial" pitchFamily="34" charset="0"/>
          <a:ea typeface="ＭＳ Ｐゴシック" pitchFamily="-65" charset="-128"/>
          <a:cs typeface="Arial" pitchFamily="34" charset="0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Clr>
          <a:srgbClr val="384E80"/>
        </a:buClr>
        <a:buFont typeface="Arial" charset="0"/>
        <a:buChar char="•"/>
        <a:defRPr sz="1600" kern="1200">
          <a:solidFill>
            <a:schemeClr val="tx1"/>
          </a:solidFill>
          <a:latin typeface="Arial" pitchFamily="34" charset="0"/>
          <a:ea typeface="ＭＳ Ｐゴシック" pitchFamily="-65" charset="-128"/>
          <a:cs typeface="Arial" pitchFamily="34" charset="0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defRPr sz="2000" kern="1200">
          <a:solidFill>
            <a:schemeClr val="tx1"/>
          </a:solidFill>
          <a:latin typeface="+mn-lt"/>
          <a:ea typeface="ＭＳ Ｐゴシック" pitchFamily="-65" charset="-128"/>
          <a:cs typeface="+mn-cs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defRPr sz="2000" kern="1200">
          <a:solidFill>
            <a:schemeClr val="tx1"/>
          </a:solidFill>
          <a:latin typeface="+mn-lt"/>
          <a:ea typeface="ＭＳ Ｐゴシック" pitchFamily="-65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w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423686"/>
            <a:ext cx="7772400" cy="2827057"/>
          </a:xfrm>
        </p:spPr>
        <p:txBody>
          <a:bodyPr>
            <a:normAutofit fontScale="90000"/>
          </a:bodyPr>
          <a:lstStyle/>
          <a:p>
            <a:pPr algn="l"/>
            <a:r>
              <a:rPr lang="en-AU" dirty="0" smtClean="0"/>
              <a:t/>
            </a:r>
            <a:br>
              <a:rPr lang="en-AU" dirty="0" smtClean="0"/>
            </a:br>
            <a:r>
              <a:rPr lang="en-AU" sz="4900" dirty="0" smtClean="0"/>
              <a:t>Laboratory Methods Workshop</a:t>
            </a:r>
            <a:br>
              <a:rPr lang="en-AU" sz="4900" dirty="0" smtClean="0"/>
            </a:br>
            <a:r>
              <a:rPr lang="en-AU" dirty="0" smtClean="0"/>
              <a:t/>
            </a:r>
            <a:br>
              <a:rPr lang="en-AU" dirty="0" smtClean="0"/>
            </a:br>
            <a:r>
              <a:rPr lang="en-AU" dirty="0" smtClean="0"/>
              <a:t>Titratable Acidity</a:t>
            </a:r>
            <a:endParaRPr lang="en-AU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4643760"/>
            <a:ext cx="6858000" cy="1655762"/>
          </a:xfrm>
        </p:spPr>
        <p:txBody>
          <a:bodyPr/>
          <a:lstStyle/>
          <a:p>
            <a:pPr algn="l"/>
            <a:r>
              <a:rPr lang="en-AU" dirty="0" smtClean="0"/>
              <a:t>Dr Eric Wilkes</a:t>
            </a:r>
          </a:p>
          <a:p>
            <a:pPr algn="l"/>
            <a:r>
              <a:rPr lang="en-AU" dirty="0" smtClean="0"/>
              <a:t>The Australian Wine Research Institute</a:t>
            </a:r>
            <a:endParaRPr lang="en-AU" dirty="0"/>
          </a:p>
        </p:txBody>
      </p:sp>
      <p:pic>
        <p:nvPicPr>
          <p:cNvPr id="1026" name="Picture 4" descr="image00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6320" y="5761359"/>
            <a:ext cx="3914775" cy="1076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2668968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754757"/>
          </a:xfrm>
        </p:spPr>
        <p:txBody>
          <a:bodyPr/>
          <a:lstStyle/>
          <a:p>
            <a:r>
              <a:rPr lang="en-AU" dirty="0" smtClean="0"/>
              <a:t>4. Methodologies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315092"/>
            <a:ext cx="7886700" cy="486187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AU" dirty="0"/>
              <a:t>The most common procedure for measuring TA is </a:t>
            </a:r>
            <a:r>
              <a:rPr lang="en-AU" dirty="0" smtClean="0"/>
              <a:t>adding </a:t>
            </a:r>
            <a:r>
              <a:rPr lang="en-AU" dirty="0"/>
              <a:t>a </a:t>
            </a:r>
            <a:r>
              <a:rPr lang="en-AU" dirty="0" smtClean="0"/>
              <a:t>known </a:t>
            </a:r>
            <a:r>
              <a:rPr lang="en-AU" dirty="0"/>
              <a:t>amount of a base to the wine until all the acid has been neutralised in a chemical reaction</a:t>
            </a:r>
            <a:r>
              <a:rPr lang="en-AU" dirty="0" smtClean="0"/>
              <a:t>.</a:t>
            </a:r>
          </a:p>
          <a:p>
            <a:pPr marL="0" indent="0">
              <a:buNone/>
            </a:pPr>
            <a:endParaRPr lang="en-AU" sz="1200" dirty="0"/>
          </a:p>
          <a:p>
            <a:pPr lvl="1">
              <a:buFont typeface="Wingdings" charset="2"/>
              <a:buChar char="§"/>
            </a:pPr>
            <a:r>
              <a:rPr lang="en-AU" dirty="0"/>
              <a:t>This is done by the slow addition of the base (usually sodium hydroxide, </a:t>
            </a:r>
            <a:r>
              <a:rPr lang="en-AU" dirty="0" err="1"/>
              <a:t>NaOH</a:t>
            </a:r>
            <a:r>
              <a:rPr lang="en-AU" dirty="0"/>
              <a:t>) while monitoring the pH with either a pH meter or a </a:t>
            </a:r>
            <a:r>
              <a:rPr lang="en-AU" dirty="0" smtClean="0"/>
              <a:t>coloured </a:t>
            </a:r>
            <a:r>
              <a:rPr lang="en-AU" dirty="0"/>
              <a:t>indicator solution.</a:t>
            </a:r>
          </a:p>
          <a:p>
            <a:pPr lvl="1">
              <a:buFont typeface="Wingdings" charset="2"/>
              <a:buChar char="§"/>
            </a:pPr>
            <a:r>
              <a:rPr lang="en-AU" dirty="0"/>
              <a:t>Once the solution reaches </a:t>
            </a:r>
            <a:r>
              <a:rPr lang="en-AU" dirty="0" smtClean="0"/>
              <a:t>a prescribed pH (usually 7.0 or 8.2) it is assumed all </a:t>
            </a:r>
            <a:r>
              <a:rPr lang="en-AU" dirty="0"/>
              <a:t>the acids in the sample will have been consumed by the base.</a:t>
            </a:r>
          </a:p>
          <a:p>
            <a:pPr lvl="1">
              <a:buFont typeface="Wingdings" charset="2"/>
              <a:buChar char="§"/>
            </a:pPr>
            <a:r>
              <a:rPr lang="en-AU" dirty="0"/>
              <a:t>T</a:t>
            </a:r>
            <a:r>
              <a:rPr lang="en-AU" dirty="0" smtClean="0"/>
              <a:t>he </a:t>
            </a:r>
            <a:r>
              <a:rPr lang="en-AU" dirty="0"/>
              <a:t>concentration of the </a:t>
            </a:r>
            <a:r>
              <a:rPr lang="en-AU" dirty="0" smtClean="0"/>
              <a:t>base </a:t>
            </a:r>
            <a:r>
              <a:rPr lang="en-AU" dirty="0"/>
              <a:t>and the amount added </a:t>
            </a:r>
            <a:r>
              <a:rPr lang="en-AU" dirty="0" smtClean="0"/>
              <a:t>is used to calculate </a:t>
            </a:r>
            <a:r>
              <a:rPr lang="en-AU" dirty="0"/>
              <a:t>the original amount of acid in the wine.</a:t>
            </a:r>
          </a:p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2658809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754757"/>
          </a:xfrm>
        </p:spPr>
        <p:txBody>
          <a:bodyPr/>
          <a:lstStyle/>
          <a:p>
            <a:r>
              <a:rPr lang="en-AU" dirty="0" smtClean="0"/>
              <a:t>4. Methodologies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315092"/>
            <a:ext cx="7886700" cy="4861871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AU" dirty="0"/>
              <a:t>There are a number of ways to perform this procedure, referred to as an acid/base titration</a:t>
            </a:r>
            <a:r>
              <a:rPr lang="en-AU" dirty="0" smtClean="0"/>
              <a:t>.</a:t>
            </a:r>
          </a:p>
          <a:p>
            <a:pPr marL="0" indent="0">
              <a:buNone/>
            </a:pPr>
            <a:endParaRPr lang="en-AU" dirty="0"/>
          </a:p>
          <a:p>
            <a:pPr marL="971550" lvl="1" indent="-514350">
              <a:buFont typeface="+mj-lt"/>
              <a:buAutoNum type="arabicPeriod"/>
            </a:pPr>
            <a:r>
              <a:rPr lang="en-AU" dirty="0"/>
              <a:t>A burette and a indicator solution such as phenolphthalein. With care this works well but it can be difficult to pick the correct endpoint in coloured wines and juices. 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AU" dirty="0"/>
              <a:t>A burette and pH probe. This method allows the pH to be constantly monitored during the titration and tends to give a more accurate result. It is this method that which will be described in this presentation.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AU" dirty="0"/>
              <a:t>An </a:t>
            </a:r>
            <a:r>
              <a:rPr lang="en-AU" dirty="0" err="1"/>
              <a:t>autotitrator</a:t>
            </a:r>
            <a:r>
              <a:rPr lang="en-AU" dirty="0"/>
              <a:t>. This is an instrument which automates the dosing of the base and monitors the pH, usually reporting the result directly as a g/L tartaric acid</a:t>
            </a:r>
            <a:r>
              <a:rPr lang="en-AU" dirty="0" smtClean="0"/>
              <a:t>.</a:t>
            </a:r>
          </a:p>
          <a:p>
            <a:pPr marL="971550" lvl="1" indent="-514350">
              <a:buFont typeface="+mj-lt"/>
              <a:buAutoNum type="arabicPeriod"/>
            </a:pPr>
            <a:endParaRPr lang="en-AU" dirty="0"/>
          </a:p>
          <a:p>
            <a:pPr marL="57150" indent="0">
              <a:buNone/>
            </a:pPr>
            <a:r>
              <a:rPr lang="en-AU" dirty="0" smtClean="0"/>
              <a:t>It is also now possible to use </a:t>
            </a:r>
            <a:r>
              <a:rPr lang="en-AU" dirty="0"/>
              <a:t>FTIR instruments for generating TA results for both juice and wine in one step. While they can be very effective they need </a:t>
            </a:r>
            <a:r>
              <a:rPr lang="en-AU" dirty="0" err="1" smtClean="0"/>
              <a:t>carefull</a:t>
            </a:r>
            <a:r>
              <a:rPr lang="en-AU" dirty="0" smtClean="0"/>
              <a:t> </a:t>
            </a:r>
            <a:r>
              <a:rPr lang="en-AU" dirty="0"/>
              <a:t>calibration and can be sensitive to the nature of the juice or wine being tested.</a:t>
            </a:r>
          </a:p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71531259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765031"/>
          </a:xfrm>
        </p:spPr>
        <p:txBody>
          <a:bodyPr/>
          <a:lstStyle/>
          <a:p>
            <a:r>
              <a:rPr lang="en-AU" dirty="0"/>
              <a:t>Practical application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284270"/>
            <a:ext cx="7886700" cy="489269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 smtClean="0"/>
              <a:t>Sample preparation</a:t>
            </a:r>
          </a:p>
          <a:p>
            <a:r>
              <a:rPr lang="en-US" dirty="0" smtClean="0"/>
              <a:t>Wine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 smtClean="0"/>
              <a:t>Centrifuge or filter off any gross solids. 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 smtClean="0"/>
              <a:t>Degas a 50 ml sample by either stirring in a side arm flask under vacuum for 2 minutes or </a:t>
            </a:r>
            <a:r>
              <a:rPr lang="en-US" dirty="0" err="1" smtClean="0"/>
              <a:t>sparging</a:t>
            </a:r>
            <a:r>
              <a:rPr lang="en-US" dirty="0" smtClean="0"/>
              <a:t> with nitrogen for 5 minutes. </a:t>
            </a:r>
            <a:r>
              <a:rPr lang="en-US" i="1" dirty="0" smtClean="0"/>
              <a:t>This is necessary to remove any CO</a:t>
            </a:r>
            <a:r>
              <a:rPr lang="en-US" i="1" baseline="-25000" dirty="0" smtClean="0"/>
              <a:t>2</a:t>
            </a:r>
            <a:r>
              <a:rPr lang="en-US" i="1" dirty="0" smtClean="0"/>
              <a:t> in the solution as this will form a weak acid which will interfere with the results.</a:t>
            </a:r>
          </a:p>
          <a:p>
            <a:r>
              <a:rPr lang="en-US" dirty="0" smtClean="0"/>
              <a:t>Juice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 smtClean="0"/>
              <a:t>Centrifuge </a:t>
            </a:r>
            <a:r>
              <a:rPr lang="en-US" dirty="0"/>
              <a:t>or filter off any gross solids</a:t>
            </a:r>
            <a:r>
              <a:rPr lang="en-US" dirty="0" smtClean="0"/>
              <a:t>.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 smtClean="0"/>
              <a:t>Juice samples </a:t>
            </a:r>
            <a:r>
              <a:rPr lang="en-US" i="1" dirty="0" smtClean="0"/>
              <a:t>do not</a:t>
            </a:r>
            <a:r>
              <a:rPr lang="en-US" dirty="0" smtClean="0"/>
              <a:t> need to be degassed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486806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190467"/>
            <a:ext cx="7886700" cy="826676"/>
          </a:xfrm>
        </p:spPr>
        <p:txBody>
          <a:bodyPr/>
          <a:lstStyle/>
          <a:p>
            <a:r>
              <a:rPr lang="en-AU" dirty="0"/>
              <a:t>Practical application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306510"/>
            <a:ext cx="7886700" cy="515982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b="1" dirty="0" smtClean="0"/>
              <a:t>Titration</a:t>
            </a:r>
          </a:p>
          <a:p>
            <a:pPr marL="0" indent="0">
              <a:buNone/>
            </a:pPr>
            <a:endParaRPr lang="en-US" sz="1300" dirty="0" smtClean="0"/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Accurately pipette 25 mL of sample into a beaker (ensuring that the beaker is small enough that the sample cover the porous frit on the probe).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Rinse the electrode with water and put it into the sample.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With constant stirring allow the pH to stabilize and then record (this is the pH result)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With constant stirring slowly add </a:t>
            </a:r>
            <a:r>
              <a:rPr lang="en-US" dirty="0" err="1" smtClean="0"/>
              <a:t>NaOH</a:t>
            </a:r>
            <a:r>
              <a:rPr lang="en-US" dirty="0" smtClean="0"/>
              <a:t> (0.333M) from a burette.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Continue adding until the pH of the solution is at 7.0 and record the </a:t>
            </a:r>
            <a:r>
              <a:rPr lang="en-US" dirty="0" err="1" smtClean="0"/>
              <a:t>titre</a:t>
            </a:r>
            <a:r>
              <a:rPr lang="en-US" dirty="0" smtClean="0"/>
              <a:t> (T</a:t>
            </a:r>
            <a:r>
              <a:rPr lang="en-US" baseline="-25000" dirty="0" smtClean="0"/>
              <a:t>7.0</a:t>
            </a:r>
            <a:r>
              <a:rPr lang="en-US" dirty="0" smtClean="0"/>
              <a:t>). Continue titrating until </a:t>
            </a:r>
            <a:r>
              <a:rPr lang="en-US" dirty="0" err="1" smtClean="0"/>
              <a:t>ph</a:t>
            </a:r>
            <a:r>
              <a:rPr lang="en-US" dirty="0" smtClean="0"/>
              <a:t> 8.2 and then record this </a:t>
            </a:r>
            <a:r>
              <a:rPr lang="en-US" dirty="0" err="1" smtClean="0"/>
              <a:t>titre</a:t>
            </a:r>
            <a:r>
              <a:rPr lang="en-US" dirty="0" smtClean="0"/>
              <a:t> (T</a:t>
            </a:r>
            <a:r>
              <a:rPr lang="en-US" baseline="-25000" dirty="0" smtClean="0"/>
              <a:t>8.2</a:t>
            </a:r>
            <a:r>
              <a:rPr lang="en-US" dirty="0" smtClean="0"/>
              <a:t>). These </a:t>
            </a:r>
            <a:r>
              <a:rPr lang="en-US" dirty="0" err="1" smtClean="0"/>
              <a:t>titres</a:t>
            </a:r>
            <a:r>
              <a:rPr lang="en-US" dirty="0" smtClean="0"/>
              <a:t> are used to calculate the TA at 7.0 and 8.2 respectively.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Remove the electrode and rinse with clean water.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Store the electrode in either water or </a:t>
            </a:r>
            <a:r>
              <a:rPr lang="en-US" dirty="0" err="1" smtClean="0"/>
              <a:t>KCl</a:t>
            </a:r>
            <a:r>
              <a:rPr lang="en-US" dirty="0" smtClean="0"/>
              <a:t> as per </a:t>
            </a:r>
            <a:r>
              <a:rPr lang="en-US" dirty="0" smtClean="0"/>
              <a:t>manufacturers </a:t>
            </a:r>
            <a:r>
              <a:rPr lang="en-US" dirty="0" smtClean="0"/>
              <a:t>instructions.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600511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Practical application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AU" b="1" dirty="0" smtClean="0"/>
                  <a:t>Calculation</a:t>
                </a:r>
              </a:p>
              <a:p>
                <a:pPr marL="0" indent="0">
                  <a:buNone/>
                </a:pPr>
                <a:r>
                  <a:rPr lang="en-AU" dirty="0" smtClean="0"/>
                  <a:t>The general equation for the </a:t>
                </a:r>
                <a:r>
                  <a:rPr lang="en-AU" dirty="0" smtClean="0"/>
                  <a:t>calculation </a:t>
                </a:r>
                <a:r>
                  <a:rPr lang="en-AU" dirty="0" smtClean="0"/>
                  <a:t>of TA in equivalents of </a:t>
                </a:r>
                <a:r>
                  <a:rPr lang="en-AU" dirty="0" err="1" smtClean="0"/>
                  <a:t>taataric</a:t>
                </a:r>
                <a:r>
                  <a:rPr lang="en-AU" dirty="0" smtClean="0"/>
                  <a:t> acid is:</a:t>
                </a:r>
              </a:p>
              <a:p>
                <a:endParaRPr lang="en-AU" dirty="0" smtClean="0"/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AU" b="0" i="1" smtClean="0">
                              <a:solidFill>
                                <a:srgbClr val="FF0000"/>
                              </a:solidFill>
                              <a:latin typeface="Cambria Math" charset="0"/>
                            </a:rPr>
                            <m:t>𝑇𝐴</m:t>
                          </m:r>
                        </m:e>
                        <m:sub>
                          <m:r>
                            <a:rPr lang="en-AU" b="0" i="1" smtClean="0">
                              <a:solidFill>
                                <a:srgbClr val="FF0000"/>
                              </a:solidFill>
                              <a:latin typeface="Cambria Math" charset="0"/>
                            </a:rPr>
                            <m:t>𝑝𝐻</m:t>
                          </m:r>
                        </m:sub>
                      </m:sSub>
                      <m:r>
                        <a:rPr lang="en-US" i="1" smtClean="0">
                          <a:solidFill>
                            <a:srgbClr val="FF0000"/>
                          </a:solidFill>
                          <a:latin typeface="Cambria Math" charset="0"/>
                          <a:ea typeface="Cambria Math" charset="0"/>
                          <a:cs typeface="Cambria Math" charset="0"/>
                        </a:rPr>
                        <m:t>=</m:t>
                      </m:r>
                      <m:r>
                        <a:rPr lang="en-AU" b="0" i="1" smtClean="0">
                          <a:solidFill>
                            <a:srgbClr val="FF0000"/>
                          </a:solidFill>
                          <a:latin typeface="Cambria Math" charset="0"/>
                          <a:ea typeface="Cambria Math" charset="0"/>
                          <a:cs typeface="Cambria Math" charset="0"/>
                        </a:rPr>
                        <m:t>75×</m:t>
                      </m:r>
                      <m:r>
                        <a:rPr lang="en-AU" b="0" i="1" smtClean="0">
                          <a:solidFill>
                            <a:srgbClr val="FF0000"/>
                          </a:solidFill>
                          <a:latin typeface="Cambria Math" charset="0"/>
                          <a:ea typeface="Cambria Math" charset="0"/>
                          <a:cs typeface="Cambria Math" charset="0"/>
                        </a:rPr>
                        <m:t>𝑚𝑜𝑙𝑎𝑟𝑖𝑡𝑦</m:t>
                      </m:r>
                      <m:r>
                        <a:rPr lang="en-AU" b="0" i="1" smtClean="0">
                          <a:solidFill>
                            <a:srgbClr val="FF0000"/>
                          </a:solidFill>
                          <a:latin typeface="Cambria Math" charset="0"/>
                          <a:ea typeface="Cambria Math" charset="0"/>
                          <a:cs typeface="Cambria Math" charset="0"/>
                        </a:rPr>
                        <m:t> </m:t>
                      </m:r>
                      <m:r>
                        <a:rPr lang="en-AU" b="0" i="1" smtClean="0">
                          <a:solidFill>
                            <a:srgbClr val="FF0000"/>
                          </a:solidFill>
                          <a:latin typeface="Cambria Math" charset="0"/>
                          <a:ea typeface="Cambria Math" charset="0"/>
                          <a:cs typeface="Cambria Math" charset="0"/>
                        </a:rPr>
                        <m:t>𝑁𝑎𝑂𝐻</m:t>
                      </m:r>
                      <m:r>
                        <a:rPr lang="en-AU" b="0" i="1" smtClean="0">
                          <a:solidFill>
                            <a:srgbClr val="FF0000"/>
                          </a:solidFill>
                          <a:latin typeface="Cambria Math" charset="0"/>
                          <a:ea typeface="Cambria Math" charset="0"/>
                          <a:cs typeface="Cambria Math" charset="0"/>
                        </a:rPr>
                        <m:t>×</m:t>
                      </m:r>
                      <m:f>
                        <m:fPr>
                          <m:ctrlPr>
                            <a:rPr lang="bg-BG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charset="0"/>
                              <a:cs typeface="Cambria Math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charset="0"/>
                                  <a:cs typeface="Cambria Math" charset="0"/>
                                </a:rPr>
                              </m:ctrlPr>
                            </m:sSubPr>
                            <m:e>
                              <m:r>
                                <a:rPr lang="en-AU" b="0" i="1" smtClean="0">
                                  <a:solidFill>
                                    <a:srgbClr val="FF0000"/>
                                  </a:solidFill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𝑡𝑖𝑡𝑟𝑒</m:t>
                              </m:r>
                            </m:e>
                            <m:sub>
                              <m:r>
                                <a:rPr lang="en-AU" b="0" i="1" smtClean="0">
                                  <a:solidFill>
                                    <a:srgbClr val="FF0000"/>
                                  </a:solidFill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𝑝𝐻</m:t>
                              </m:r>
                            </m:sub>
                          </m:sSub>
                        </m:num>
                        <m:den>
                          <m:r>
                            <a:rPr lang="en-AU" b="0" i="1" smtClean="0">
                              <a:solidFill>
                                <a:srgbClr val="FF0000"/>
                              </a:solidFill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𝑣𝑜𝑙𝑢𝑚𝑒</m:t>
                          </m:r>
                          <m:r>
                            <a:rPr lang="en-AU" b="0" i="1" smtClean="0">
                              <a:solidFill>
                                <a:srgbClr val="FF0000"/>
                              </a:solidFill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 </m:t>
                          </m:r>
                          <m:r>
                            <a:rPr lang="en-AU" b="0" i="1" smtClean="0">
                              <a:solidFill>
                                <a:srgbClr val="FF0000"/>
                              </a:solidFill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𝑜𝑓</m:t>
                          </m:r>
                          <m:r>
                            <a:rPr lang="en-AU" b="0" i="1" smtClean="0">
                              <a:solidFill>
                                <a:srgbClr val="FF0000"/>
                              </a:solidFill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 </m:t>
                          </m:r>
                          <m:r>
                            <a:rPr lang="en-AU" b="0" i="1" smtClean="0">
                              <a:solidFill>
                                <a:srgbClr val="FF0000"/>
                              </a:solidFill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𝑠𝑎𝑚𝑝𝑙𝑒</m:t>
                          </m:r>
                        </m:den>
                      </m:f>
                    </m:oMath>
                  </m:oMathPara>
                </a14:m>
                <a:endParaRPr lang="en-AU" dirty="0" smtClean="0">
                  <a:solidFill>
                    <a:srgbClr val="FF0000"/>
                  </a:solidFill>
                </a:endParaRPr>
              </a:p>
              <a:p>
                <a:endParaRPr lang="en-AU" dirty="0" smtClean="0"/>
              </a:p>
              <a:p>
                <a:r>
                  <a:rPr lang="en-AU" dirty="0" smtClean="0"/>
                  <a:t>This value can be to other acid equivalents, such as sulfuric acid by multiplication of the correct factor.</a:t>
                </a:r>
              </a:p>
              <a:p>
                <a:r>
                  <a:rPr lang="en-AU" dirty="0" smtClean="0"/>
                  <a:t>It is not possible however to convert between TAs at pH 7.0 and and pH 8.2.</a:t>
                </a:r>
              </a:p>
              <a:p>
                <a:endParaRPr lang="en-AU" dirty="0" smtClean="0"/>
              </a:p>
              <a:p>
                <a:endParaRPr lang="en-AU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769" t="-64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25930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722893"/>
          </a:xfrm>
        </p:spPr>
        <p:txBody>
          <a:bodyPr>
            <a:normAutofit/>
          </a:bodyPr>
          <a:lstStyle/>
          <a:p>
            <a:r>
              <a:rPr lang="en-AU" smtClean="0"/>
              <a:t>Precautions 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215342"/>
            <a:ext cx="7886700" cy="4961621"/>
          </a:xfrm>
        </p:spPr>
        <p:txBody>
          <a:bodyPr/>
          <a:lstStyle/>
          <a:p>
            <a:r>
              <a:rPr lang="en-AU" dirty="0" smtClean="0"/>
              <a:t>Although many pH meters claim to be temperature corrected it is important to do titrations as close as possible to the calibration temperature (20</a:t>
            </a:r>
            <a:r>
              <a:rPr lang="en-AU" baseline="30000" dirty="0" smtClean="0"/>
              <a:t>∘</a:t>
            </a:r>
            <a:r>
              <a:rPr lang="en-AU" dirty="0" smtClean="0"/>
              <a:t>C).</a:t>
            </a:r>
          </a:p>
          <a:p>
            <a:r>
              <a:rPr lang="en-AU" dirty="0" smtClean="0"/>
              <a:t>Titration accuracy is reliant on pH measurement performance. pH probes must be calibrated and in good condition to ensure accurate titrations.</a:t>
            </a:r>
          </a:p>
          <a:p>
            <a:r>
              <a:rPr lang="en-AU" dirty="0" smtClean="0"/>
              <a:t>Ensure that </a:t>
            </a:r>
            <a:r>
              <a:rPr lang="en-AU" dirty="0" err="1" smtClean="0"/>
              <a:t>NaOH</a:t>
            </a:r>
            <a:r>
              <a:rPr lang="en-AU" dirty="0" smtClean="0"/>
              <a:t> solutions have been recently standardised and are protected from reaction with atmospheric CO</a:t>
            </a:r>
            <a:r>
              <a:rPr lang="en-AU" baseline="-25000" dirty="0" smtClean="0"/>
              <a:t>2</a:t>
            </a:r>
            <a:r>
              <a:rPr lang="en-AU" dirty="0" smtClean="0"/>
              <a:t>.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2670984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896515"/>
          </a:xfrm>
        </p:spPr>
        <p:txBody>
          <a:bodyPr/>
          <a:lstStyle/>
          <a:p>
            <a:r>
              <a:rPr lang="en-AU" smtClean="0"/>
              <a:t>Common </a:t>
            </a:r>
            <a:r>
              <a:rPr lang="en-AU" dirty="0"/>
              <a:t>i</a:t>
            </a:r>
            <a:r>
              <a:rPr lang="en-AU" smtClean="0"/>
              <a:t>ssues </a:t>
            </a:r>
            <a:r>
              <a:rPr lang="en-AU" dirty="0" smtClean="0"/>
              <a:t>/ interferents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446835"/>
            <a:ext cx="7886700" cy="4730128"/>
          </a:xfrm>
        </p:spPr>
        <p:txBody>
          <a:bodyPr/>
          <a:lstStyle/>
          <a:p>
            <a:r>
              <a:rPr lang="en-AU" dirty="0" smtClean="0"/>
              <a:t>By far the most common interferent in TA measurement is CO</a:t>
            </a:r>
            <a:r>
              <a:rPr lang="en-AU" baseline="-25000" dirty="0" smtClean="0"/>
              <a:t>2</a:t>
            </a:r>
            <a:r>
              <a:rPr lang="en-AU" dirty="0" smtClean="0"/>
              <a:t>. It is important that the sample be suitably degassed before analysis.</a:t>
            </a:r>
          </a:p>
          <a:p>
            <a:r>
              <a:rPr lang="en-AU" dirty="0" smtClean="0"/>
              <a:t>It also important that the degassing process not be so vigorous that it also removes a portion of any volatile acids such as acetic.</a:t>
            </a:r>
          </a:p>
          <a:p>
            <a:r>
              <a:rPr lang="en-AU" dirty="0" smtClean="0"/>
              <a:t>Samples with high solids content can give erroneously high results due to absorption of the base by the solid materials.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011695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252112"/>
            <a:ext cx="7886700" cy="847224"/>
          </a:xfrm>
        </p:spPr>
        <p:txBody>
          <a:bodyPr/>
          <a:lstStyle/>
          <a:p>
            <a:r>
              <a:rPr lang="en-AU" dirty="0" smtClean="0"/>
              <a:t>Quality control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263721"/>
            <a:ext cx="7886700" cy="4913242"/>
          </a:xfrm>
        </p:spPr>
        <p:txBody>
          <a:bodyPr>
            <a:normAutofit/>
          </a:bodyPr>
          <a:lstStyle/>
          <a:p>
            <a:r>
              <a:rPr lang="en-AU" dirty="0"/>
              <a:t>At the start of each run and for every 10</a:t>
            </a:r>
            <a:r>
              <a:rPr lang="en-AU" baseline="30000" dirty="0"/>
              <a:t>th</a:t>
            </a:r>
            <a:r>
              <a:rPr lang="en-AU" dirty="0"/>
              <a:t> sample run a known wine or cask sample. Result should not vary by more than 0.1 g/L between samples.</a:t>
            </a:r>
          </a:p>
          <a:p>
            <a:r>
              <a:rPr lang="en-AU" dirty="0"/>
              <a:t>Record the zero point and slope during calibration and monitor for changes</a:t>
            </a:r>
            <a:r>
              <a:rPr lang="en-AU" dirty="0" smtClean="0"/>
              <a:t>.</a:t>
            </a:r>
          </a:p>
          <a:p>
            <a:r>
              <a:rPr lang="en-AU" dirty="0" smtClean="0"/>
              <a:t>Monitor the time required for the pH stabilization. Increases will indicate electrode deterioration and will cause inaccurate endpoints.</a:t>
            </a:r>
            <a:endParaRPr lang="en-AU" dirty="0"/>
          </a:p>
          <a:p>
            <a:r>
              <a:rPr lang="en-AU" dirty="0"/>
              <a:t>At least </a:t>
            </a:r>
            <a:r>
              <a:rPr lang="en-AU" dirty="0" smtClean="0"/>
              <a:t>weekly </a:t>
            </a:r>
            <a:r>
              <a:rPr lang="en-AU" dirty="0"/>
              <a:t>analyse a </a:t>
            </a:r>
            <a:r>
              <a:rPr lang="en-AU" dirty="0" smtClean="0"/>
              <a:t>wine </a:t>
            </a:r>
            <a:r>
              <a:rPr lang="en-AU" dirty="0" smtClean="0"/>
              <a:t>and then repeat the analysis after addition </a:t>
            </a:r>
            <a:r>
              <a:rPr lang="en-AU" dirty="0"/>
              <a:t>1 mL of a 25 g/L Tartaric acid </a:t>
            </a:r>
            <a:r>
              <a:rPr lang="en-AU" dirty="0" smtClean="0"/>
              <a:t>solution to the sample aliquot. The </a:t>
            </a:r>
            <a:r>
              <a:rPr lang="en-AU" dirty="0"/>
              <a:t>difference between results should be 1 g/L.</a:t>
            </a:r>
          </a:p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9879384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eric.wilkes\Dropbox\Photos\wine\121023144-10.jpg"/>
          <p:cNvPicPr>
            <a:picLocks noChangeAspect="1" noChangeArrowheads="1"/>
          </p:cNvPicPr>
          <p:nvPr/>
        </p:nvPicPr>
        <p:blipFill>
          <a:blip r:embed="rId2" cstate="screen">
            <a:alphaModFix amt="20000"/>
          </a:blip>
          <a:srcRect/>
          <a:stretch>
            <a:fillRect/>
          </a:stretch>
        </p:blipFill>
        <p:spPr bwMode="auto">
          <a:xfrm>
            <a:off x="1447800" y="1828800"/>
            <a:ext cx="6308299" cy="3962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713661"/>
          </a:xfrm>
        </p:spPr>
        <p:txBody>
          <a:bodyPr/>
          <a:lstStyle/>
          <a:p>
            <a:r>
              <a:rPr lang="en-AU" dirty="0"/>
              <a:t>Troubleshooting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232899"/>
            <a:ext cx="7886700" cy="4944064"/>
          </a:xfrm>
        </p:spPr>
        <p:txBody>
          <a:bodyPr>
            <a:normAutofit/>
          </a:bodyPr>
          <a:lstStyle/>
          <a:p>
            <a:r>
              <a:rPr lang="en-AU" dirty="0" smtClean="0">
                <a:latin typeface="+mn-lt"/>
              </a:rPr>
              <a:t>Don’t reuse buffers, cross contamination ruins them.</a:t>
            </a:r>
          </a:p>
          <a:p>
            <a:r>
              <a:rPr lang="en-AU" dirty="0" smtClean="0">
                <a:latin typeface="+mn-lt"/>
              </a:rPr>
              <a:t>Calibrate as close to </a:t>
            </a:r>
            <a:r>
              <a:rPr lang="en-AU" dirty="0" smtClean="0">
                <a:latin typeface="+mn-lt"/>
              </a:rPr>
              <a:t>20C </a:t>
            </a:r>
            <a:r>
              <a:rPr lang="en-AU" dirty="0" smtClean="0">
                <a:latin typeface="+mn-lt"/>
              </a:rPr>
              <a:t>as possible.</a:t>
            </a:r>
          </a:p>
          <a:p>
            <a:r>
              <a:rPr lang="en-AU" dirty="0" smtClean="0">
                <a:latin typeface="+mn-lt"/>
              </a:rPr>
              <a:t>Temperature correction does not adjust for the sample, titrate at 20 deg always.</a:t>
            </a:r>
          </a:p>
          <a:p>
            <a:r>
              <a:rPr lang="en-AU" dirty="0" smtClean="0">
                <a:latin typeface="+mn-lt"/>
              </a:rPr>
              <a:t>You can dilute your sample volume, but only for TA not for </a:t>
            </a:r>
            <a:r>
              <a:rPr lang="en-AU" dirty="0" err="1" smtClean="0">
                <a:latin typeface="+mn-lt"/>
              </a:rPr>
              <a:t>pH.</a:t>
            </a:r>
            <a:endParaRPr lang="en-AU" dirty="0" smtClean="0">
              <a:latin typeface="+mn-lt"/>
            </a:endParaRPr>
          </a:p>
          <a:p>
            <a:r>
              <a:rPr lang="en-AU" dirty="0" smtClean="0">
                <a:latin typeface="+mn-lt"/>
              </a:rPr>
              <a:t>Porous </a:t>
            </a:r>
            <a:r>
              <a:rPr lang="en-AU" dirty="0" smtClean="0">
                <a:latin typeface="+mn-lt"/>
              </a:rPr>
              <a:t>frits </a:t>
            </a:r>
            <a:r>
              <a:rPr lang="en-AU" dirty="0" smtClean="0">
                <a:latin typeface="+mn-lt"/>
              </a:rPr>
              <a:t>often block in juice and wine over time! Fast flow junctions are required.</a:t>
            </a:r>
          </a:p>
          <a:p>
            <a:r>
              <a:rPr lang="en-AU" dirty="0" smtClean="0">
                <a:latin typeface="+mn-lt"/>
              </a:rPr>
              <a:t>Fast flow junctions rapidly run out of electrolyte.</a:t>
            </a:r>
          </a:p>
          <a:p>
            <a:r>
              <a:rPr lang="en-AU" dirty="0" smtClean="0">
                <a:latin typeface="+mn-lt"/>
              </a:rPr>
              <a:t>Pay attention to the zero point and slope (graph them).</a:t>
            </a:r>
          </a:p>
          <a:p>
            <a:r>
              <a:rPr lang="en-AU" dirty="0" smtClean="0">
                <a:latin typeface="+mn-lt"/>
              </a:rPr>
              <a:t>Pay attention to the stabilization time (set a limit).</a:t>
            </a:r>
          </a:p>
          <a:p>
            <a:r>
              <a:rPr lang="en-AU" dirty="0" smtClean="0">
                <a:latin typeface="+mn-lt"/>
              </a:rPr>
              <a:t>For </a:t>
            </a:r>
            <a:r>
              <a:rPr lang="en-AU" dirty="0" err="1" smtClean="0">
                <a:latin typeface="+mn-lt"/>
              </a:rPr>
              <a:t>autotitrators</a:t>
            </a:r>
            <a:r>
              <a:rPr lang="en-AU" dirty="0" smtClean="0">
                <a:latin typeface="+mn-lt"/>
              </a:rPr>
              <a:t>, slow stabilization can lead to missed end points.</a:t>
            </a:r>
          </a:p>
        </p:txBody>
      </p:sp>
    </p:spTree>
    <p:extLst>
      <p:ext uri="{BB962C8B-B14F-4D97-AF65-F5344CB8AC3E}">
        <p14:creationId xmlns:p14="http://schemas.microsoft.com/office/powerpoint/2010/main" val="19409334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eric.wilkes\Dropbox\Photos\wine\121022143-12.jpg"/>
          <p:cNvPicPr>
            <a:picLocks noChangeAspect="1" noChangeArrowheads="1"/>
          </p:cNvPicPr>
          <p:nvPr/>
        </p:nvPicPr>
        <p:blipFill>
          <a:blip r:embed="rId2" cstate="screen">
            <a:alphaModFix amt="20000"/>
          </a:blip>
          <a:srcRect/>
          <a:stretch>
            <a:fillRect/>
          </a:stretch>
        </p:blipFill>
        <p:spPr bwMode="auto">
          <a:xfrm>
            <a:off x="1143000" y="1828800"/>
            <a:ext cx="6501649" cy="36576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662290"/>
          </a:xfrm>
        </p:spPr>
        <p:txBody>
          <a:bodyPr>
            <a:normAutofit/>
          </a:bodyPr>
          <a:lstStyle/>
          <a:p>
            <a:r>
              <a:rPr lang="en-AU"/>
              <a:t>Troubleshooting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1188" y="1202077"/>
            <a:ext cx="7921625" cy="5198724"/>
          </a:xfrm>
        </p:spPr>
        <p:txBody>
          <a:bodyPr>
            <a:normAutofit fontScale="92500" lnSpcReduction="20000"/>
          </a:bodyPr>
          <a:lstStyle/>
          <a:p>
            <a:r>
              <a:rPr lang="en-AU" sz="2600" dirty="0"/>
              <a:t>Use a </a:t>
            </a:r>
            <a:r>
              <a:rPr lang="en-AU" sz="2600" dirty="0" err="1" smtClean="0"/>
              <a:t>tartarate</a:t>
            </a:r>
            <a:r>
              <a:rPr lang="en-AU" sz="2600" dirty="0" smtClean="0"/>
              <a:t> </a:t>
            </a:r>
            <a:r>
              <a:rPr lang="en-AU" sz="2600" dirty="0"/>
              <a:t>solution for a QA check, not </a:t>
            </a:r>
            <a:r>
              <a:rPr lang="en-AU" sz="2600" dirty="0" err="1"/>
              <a:t>HCl</a:t>
            </a:r>
            <a:r>
              <a:rPr lang="en-AU" sz="2600" dirty="0"/>
              <a:t>.</a:t>
            </a:r>
          </a:p>
          <a:p>
            <a:r>
              <a:rPr lang="en-AU" sz="2600" dirty="0"/>
              <a:t>Always run a standard addition sample to check performance.</a:t>
            </a:r>
          </a:p>
          <a:p>
            <a:r>
              <a:rPr lang="en-AU" sz="2600" dirty="0"/>
              <a:t>Carbonate build up (the white powdery stuff) damages the mechanics of </a:t>
            </a:r>
            <a:r>
              <a:rPr lang="en-AU" sz="2600" dirty="0" err="1"/>
              <a:t>autotitrators</a:t>
            </a:r>
            <a:r>
              <a:rPr lang="en-AU" sz="2600" dirty="0"/>
              <a:t> and syringes.</a:t>
            </a:r>
          </a:p>
          <a:p>
            <a:r>
              <a:rPr lang="en-AU" sz="2600"/>
              <a:t>NaOH </a:t>
            </a:r>
            <a:r>
              <a:rPr lang="en-AU" sz="2600" smtClean="0"/>
              <a:t>deteriorates </a:t>
            </a:r>
            <a:r>
              <a:rPr lang="en-AU" sz="2600" dirty="0"/>
              <a:t>through interaction with atmospheric CO2. Standardise regularly.</a:t>
            </a:r>
          </a:p>
          <a:p>
            <a:r>
              <a:rPr lang="en-AU" sz="2600" dirty="0"/>
              <a:t>Use a lime trap on the </a:t>
            </a:r>
            <a:r>
              <a:rPr lang="en-AU" sz="2600" dirty="0" err="1"/>
              <a:t>NaOH</a:t>
            </a:r>
            <a:r>
              <a:rPr lang="en-AU" sz="2600" dirty="0"/>
              <a:t> reservoir.</a:t>
            </a:r>
          </a:p>
          <a:p>
            <a:r>
              <a:rPr lang="en-AU" sz="2600" dirty="0"/>
              <a:t>Never trust premade solutions!</a:t>
            </a:r>
          </a:p>
          <a:p>
            <a:r>
              <a:rPr lang="en-AU" sz="2600" dirty="0"/>
              <a:t>Improper degassing causes some of the biggest errors (validate you method).</a:t>
            </a:r>
          </a:p>
          <a:p>
            <a:r>
              <a:rPr lang="en-AU" sz="2600" dirty="0"/>
              <a:t>Don’t leave the electrode storage plug in when in </a:t>
            </a:r>
            <a:r>
              <a:rPr lang="en-AU" sz="2600" dirty="0" smtClean="0"/>
              <a:t>use.</a:t>
            </a:r>
            <a:endParaRPr lang="en-AU" sz="2600" dirty="0"/>
          </a:p>
          <a:p>
            <a:r>
              <a:rPr lang="en-AU" sz="2600" dirty="0"/>
              <a:t>Clarify juice samples by centrifuging if </a:t>
            </a:r>
            <a:r>
              <a:rPr lang="en-AU" sz="2600" dirty="0" smtClean="0"/>
              <a:t>necessary.</a:t>
            </a:r>
            <a:endParaRPr lang="en-AU" sz="2600" dirty="0"/>
          </a:p>
          <a:p>
            <a:r>
              <a:rPr lang="en-AU" sz="2600" dirty="0"/>
              <a:t>Be diligent with electrode cleaning during vintage to avoid protein build </a:t>
            </a:r>
            <a:r>
              <a:rPr lang="en-AU" sz="2600" dirty="0" smtClean="0"/>
              <a:t>up.</a:t>
            </a:r>
            <a:endParaRPr lang="en-AU" sz="2600" dirty="0"/>
          </a:p>
        </p:txBody>
      </p:sp>
    </p:spTree>
    <p:extLst>
      <p:ext uri="{BB962C8B-B14F-4D97-AF65-F5344CB8AC3E}">
        <p14:creationId xmlns:p14="http://schemas.microsoft.com/office/powerpoint/2010/main" val="991845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282933"/>
            <a:ext cx="7886700" cy="898595"/>
          </a:xfrm>
        </p:spPr>
        <p:txBody>
          <a:bodyPr/>
          <a:lstStyle/>
          <a:p>
            <a:r>
              <a:rPr lang="en-AU" dirty="0" smtClean="0"/>
              <a:t>1. Chemical Entity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448656"/>
            <a:ext cx="7886700" cy="4728307"/>
          </a:xfrm>
        </p:spPr>
        <p:txBody>
          <a:bodyPr>
            <a:normAutofit/>
          </a:bodyPr>
          <a:lstStyle/>
          <a:p>
            <a:pPr lvl="1"/>
            <a:r>
              <a:rPr lang="en-AU" dirty="0"/>
              <a:t>Titratable acidity (TA) is a measure of the hydrogen ions consumed by a titration with a base to a given </a:t>
            </a:r>
            <a:r>
              <a:rPr lang="en-AU" dirty="0" smtClean="0"/>
              <a:t>pH endpoint (usually 8.2).</a:t>
            </a:r>
          </a:p>
          <a:p>
            <a:pPr lvl="1"/>
            <a:r>
              <a:rPr lang="en-AU" dirty="0" smtClean="0"/>
              <a:t>It is an approximation of the “total acidity” which represents the concentration of all the acids present in the wine or juice.</a:t>
            </a:r>
          </a:p>
          <a:p>
            <a:pPr lvl="1"/>
            <a:r>
              <a:rPr lang="en-AU" dirty="0" smtClean="0"/>
              <a:t>Total acidity is in general impractical to measure on a production basis and  as such titratable acidity is used.</a:t>
            </a:r>
            <a:endParaRPr lang="en-AU" dirty="0"/>
          </a:p>
          <a:p>
            <a:pPr lvl="1"/>
            <a:r>
              <a:rPr lang="en-AU" dirty="0" smtClean="0"/>
              <a:t>The </a:t>
            </a:r>
            <a:r>
              <a:rPr lang="en-AU" dirty="0"/>
              <a:t>main acids in wine are tartaric, malic, lactic, succinic</a:t>
            </a:r>
            <a:r>
              <a:rPr lang="en-AU" dirty="0" smtClean="0"/>
              <a:t>, acetic acids and citric acid.</a:t>
            </a:r>
            <a:endParaRPr lang="en-AU" dirty="0"/>
          </a:p>
          <a:p>
            <a:pPr lvl="1"/>
            <a:r>
              <a:rPr lang="en-AU" dirty="0" smtClean="0"/>
              <a:t>The </a:t>
            </a:r>
            <a:r>
              <a:rPr lang="en-AU" dirty="0"/>
              <a:t>test for TA does not differentiate between the different acids and </a:t>
            </a:r>
            <a:r>
              <a:rPr lang="en-AU" dirty="0" smtClean="0"/>
              <a:t>only provides indication of the sum of all the acid in terms of a defined equivalency of hydrogen ions.</a:t>
            </a:r>
          </a:p>
          <a:p>
            <a:pPr lvl="1"/>
            <a:r>
              <a:rPr lang="en-AU" dirty="0" smtClean="0"/>
              <a:t>To ensure consistency CO</a:t>
            </a:r>
            <a:r>
              <a:rPr lang="en-AU" baseline="-25000" dirty="0" smtClean="0"/>
              <a:t>2</a:t>
            </a:r>
            <a:r>
              <a:rPr lang="en-AU" dirty="0" smtClean="0"/>
              <a:t>  is removed from the wine before titration so carbonic acid also does not contribute.</a:t>
            </a:r>
            <a:endParaRPr lang="en-AU" dirty="0"/>
          </a:p>
          <a:p>
            <a:pPr lvl="1"/>
            <a:r>
              <a:rPr lang="en-AU" dirty="0"/>
              <a:t>Results tend to vary between 3.5 and </a:t>
            </a:r>
            <a:r>
              <a:rPr lang="en-AU" dirty="0" smtClean="0"/>
              <a:t>7 g/l of tartaric acid equivalents.</a:t>
            </a:r>
            <a:endParaRPr lang="en-AU" dirty="0"/>
          </a:p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53058934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552" y="188640"/>
            <a:ext cx="6264696" cy="581922"/>
          </a:xfrm>
        </p:spPr>
        <p:txBody>
          <a:bodyPr>
            <a:normAutofit/>
          </a:bodyPr>
          <a:lstStyle/>
          <a:p>
            <a:r>
              <a:rPr lang="en-AU" dirty="0"/>
              <a:t>1. Chemical Entity</a:t>
            </a:r>
            <a:endParaRPr lang="en-AU" u="sng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67544" y="5517232"/>
            <a:ext cx="8229600" cy="896963"/>
          </a:xfrm>
        </p:spPr>
        <p:txBody>
          <a:bodyPr>
            <a:normAutofit fontScale="92500" lnSpcReduction="10000"/>
          </a:bodyPr>
          <a:lstStyle/>
          <a:p>
            <a:pPr marL="36000" indent="0">
              <a:buNone/>
            </a:pPr>
            <a:r>
              <a:rPr lang="en-AU" dirty="0" smtClean="0"/>
              <a:t>The organic acids found in wine have a direct and significant role in the taste, balance, colour and stability of a wine, and represent an integral aspect of the wine style.</a:t>
            </a:r>
            <a:endParaRPr lang="en-AU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67815" y="1651377"/>
            <a:ext cx="5629057" cy="37527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626724" y="1168896"/>
            <a:ext cx="19811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A complex mixture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5413425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32972" y="1563941"/>
            <a:ext cx="5278056" cy="35187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28650" y="169917"/>
            <a:ext cx="7886700" cy="686115"/>
          </a:xfrm>
        </p:spPr>
        <p:txBody>
          <a:bodyPr>
            <a:normAutofit/>
          </a:bodyPr>
          <a:lstStyle/>
          <a:p>
            <a:r>
              <a:rPr lang="en-AU" dirty="0"/>
              <a:t>1. Chemical Entity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539552" y="5301208"/>
            <a:ext cx="8229600" cy="1556792"/>
          </a:xfrm>
        </p:spPr>
        <p:txBody>
          <a:bodyPr>
            <a:normAutofit fontScale="92500" lnSpcReduction="10000"/>
          </a:bodyPr>
          <a:lstStyle/>
          <a:p>
            <a:pPr>
              <a:buFont typeface="Arial" charset="0"/>
              <a:buChar char="•"/>
            </a:pPr>
            <a:r>
              <a:rPr lang="en-AU" dirty="0" smtClean="0"/>
              <a:t>The variation in organic acid content between wines is significant and represents a complex interplay between environmental and stylistic issues.</a:t>
            </a:r>
          </a:p>
          <a:p>
            <a:pPr>
              <a:buFont typeface="Arial" charset="0"/>
              <a:buChar char="•"/>
            </a:pPr>
            <a:r>
              <a:rPr lang="en-AU" dirty="0" smtClean="0"/>
              <a:t>Importantly, all these naturally occurring species pose no health related issues at quantities found in wine.</a:t>
            </a:r>
            <a:endParaRPr lang="en-AU" dirty="0"/>
          </a:p>
        </p:txBody>
      </p:sp>
      <p:sp>
        <p:nvSpPr>
          <p:cNvPr id="4" name="TextBox 3"/>
          <p:cNvSpPr txBox="1"/>
          <p:nvPr/>
        </p:nvSpPr>
        <p:spPr>
          <a:xfrm>
            <a:off x="523635" y="1160711"/>
            <a:ext cx="23360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No </a:t>
            </a:r>
            <a:r>
              <a:rPr lang="en-US" b="1" dirty="0"/>
              <a:t>s</a:t>
            </a:r>
            <a:r>
              <a:rPr lang="en-US" b="1" dirty="0" smtClean="0"/>
              <a:t>imple relationship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9166030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40808"/>
            <a:ext cx="7886700" cy="538868"/>
          </a:xfrm>
        </p:spPr>
        <p:txBody>
          <a:bodyPr/>
          <a:lstStyle/>
          <a:p>
            <a:r>
              <a:rPr lang="en-AU" dirty="0" smtClean="0"/>
              <a:t>1. Chemical entity</a:t>
            </a:r>
            <a:endParaRPr lang="en-AU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628650" y="1397285"/>
            <a:ext cx="7981094" cy="4428162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Traditionally TA was determined with indicators such as phenolphthalein assuming.</a:t>
            </a:r>
          </a:p>
          <a:p>
            <a:r>
              <a:rPr lang="en-US" dirty="0" smtClean="0"/>
              <a:t>With the advent of pH meters an endpoint of pH 7.0 was used. Titration to this endpoint is still commonly used in Europe.</a:t>
            </a:r>
          </a:p>
          <a:p>
            <a:r>
              <a:rPr lang="en-US" dirty="0" smtClean="0"/>
              <a:t>However with an increased understanding of the complex mixture of </a:t>
            </a:r>
            <a:r>
              <a:rPr lang="en-US" dirty="0" smtClean="0"/>
              <a:t>weak </a:t>
            </a:r>
            <a:r>
              <a:rPr lang="en-US" dirty="0" smtClean="0"/>
              <a:t>acids in the wine matrix a shift to higher endpoints was adopted in many economies.</a:t>
            </a:r>
          </a:p>
          <a:p>
            <a:r>
              <a:rPr lang="en-US" dirty="0" smtClean="0"/>
              <a:t>Today an endpoint of pH 8.2 is generally considered the standard at which all wine acids have reacted with </a:t>
            </a:r>
            <a:r>
              <a:rPr lang="en-US" dirty="0" err="1" smtClean="0"/>
              <a:t>NaOH</a:t>
            </a:r>
            <a:r>
              <a:rPr lang="en-US" dirty="0" smtClean="0"/>
              <a:t> and gives the best indication of the amount of organic acids present in the wine.</a:t>
            </a:r>
          </a:p>
          <a:p>
            <a:r>
              <a:rPr lang="en-US" dirty="0" smtClean="0"/>
              <a:t>This standard has been adopted by the majority of economies outside of Europe.</a:t>
            </a:r>
          </a:p>
          <a:p>
            <a:r>
              <a:rPr lang="en-US" dirty="0" smtClean="0"/>
              <a:t>Because the TA represents a non constant mix of acidic species it is not possible to covert between TAs measured at pH7.0 and 8.2.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748399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52382"/>
            <a:ext cx="7886700" cy="538870"/>
          </a:xfrm>
        </p:spPr>
        <p:txBody>
          <a:bodyPr/>
          <a:lstStyle/>
          <a:p>
            <a:r>
              <a:rPr lang="en-AU" dirty="0" smtClean="0"/>
              <a:t>1. Chemical entity</a:t>
            </a:r>
            <a:endParaRPr lang="en-AU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628650" y="1397285"/>
            <a:ext cx="7981094" cy="4428162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Traditionally TA was determined with indicators such as phenolphthalein assuming.</a:t>
            </a:r>
          </a:p>
          <a:p>
            <a:r>
              <a:rPr lang="en-US" dirty="0" smtClean="0"/>
              <a:t>With the advent of pH meters an endpoint of pH 7.0 was used. Titration to this endpoint is still commonly used in Europe.</a:t>
            </a:r>
          </a:p>
          <a:p>
            <a:r>
              <a:rPr lang="en-US" dirty="0" smtClean="0"/>
              <a:t>However with an increased understanding of the complex mixture of week acids in the wine matrix a shift to higher endpoints was adopted in many economies.</a:t>
            </a:r>
          </a:p>
          <a:p>
            <a:r>
              <a:rPr lang="en-US" dirty="0" smtClean="0"/>
              <a:t>Today an endpoint of pH 8.2 is generally considered the standard at which all wine acids have reacted with </a:t>
            </a:r>
            <a:r>
              <a:rPr lang="en-US" dirty="0" err="1" smtClean="0"/>
              <a:t>NaOH</a:t>
            </a:r>
            <a:r>
              <a:rPr lang="en-US" dirty="0" smtClean="0"/>
              <a:t> and gives the best indication of the amount of organic acids present in the wine.</a:t>
            </a:r>
          </a:p>
          <a:p>
            <a:r>
              <a:rPr lang="en-US" dirty="0" smtClean="0"/>
              <a:t>This standard has been adopted by the majority of economies outside of Europe.</a:t>
            </a:r>
          </a:p>
          <a:p>
            <a:r>
              <a:rPr lang="en-US" dirty="0" smtClean="0"/>
              <a:t>Because the TA represents a non constant mix of acidic species it is not possible to covert between TAs measured at pH7.0 and 8.2.</a:t>
            </a:r>
          </a:p>
          <a:p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8650" y="1181527"/>
            <a:ext cx="7917738" cy="46439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649761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2. Units of measurement</a:t>
            </a:r>
            <a:endParaRPr lang="en-AU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AU" dirty="0" smtClean="0"/>
                  <a:t>The most common unit of measure for titratable acidity is g/L tartaric acid equivalents.</a:t>
                </a:r>
              </a:p>
              <a:p>
                <a:r>
                  <a:rPr lang="en-AU" dirty="0" smtClean="0"/>
                  <a:t>In </a:t>
                </a:r>
                <a:r>
                  <a:rPr lang="en-AU" dirty="0"/>
                  <a:t>F</a:t>
                </a:r>
                <a:r>
                  <a:rPr lang="en-AU" dirty="0" smtClean="0"/>
                  <a:t>rance  however equivalents of sulfuric acid are used instead. It is possible to  convert between the equivalents using the equation.</a:t>
                </a:r>
              </a:p>
              <a:p>
                <a:endParaRPr lang="en-AU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AU" b="0" i="1" smtClean="0">
                              <a:solidFill>
                                <a:srgbClr val="FF0000"/>
                              </a:solidFill>
                              <a:latin typeface="Cambria Math" charset="0"/>
                            </a:rPr>
                            <m:t>𝑇𝐴</m:t>
                          </m:r>
                        </m:e>
                        <m:sub>
                          <m:r>
                            <a:rPr lang="en-AU" b="0" i="1" smtClean="0">
                              <a:solidFill>
                                <a:srgbClr val="FF0000"/>
                              </a:solidFill>
                              <a:latin typeface="Cambria Math" charset="0"/>
                            </a:rPr>
                            <m:t>(</m:t>
                          </m:r>
                          <m:r>
                            <a:rPr lang="en-AU" b="0" i="1" smtClean="0">
                              <a:solidFill>
                                <a:srgbClr val="FF0000"/>
                              </a:solidFill>
                              <a:latin typeface="Cambria Math" charset="0"/>
                            </a:rPr>
                            <m:t>𝑠𝑢𝑙𝑓𝑢𝑟𝑖𝑐</m:t>
                          </m:r>
                          <m:r>
                            <a:rPr lang="en-AU" b="0" i="1" smtClean="0">
                              <a:solidFill>
                                <a:srgbClr val="FF0000"/>
                              </a:solidFill>
                              <a:latin typeface="Cambria Math" charset="0"/>
                            </a:rPr>
                            <m:t>)</m:t>
                          </m:r>
                        </m:sub>
                      </m:sSub>
                      <m:r>
                        <a:rPr lang="en-US" i="1" smtClean="0">
                          <a:solidFill>
                            <a:srgbClr val="FF0000"/>
                          </a:solidFill>
                          <a:latin typeface="Cambria Math" charset="0"/>
                          <a:ea typeface="Cambria Math" charset="0"/>
                          <a:cs typeface="Cambria Math" charset="0"/>
                        </a:rPr>
                        <m:t>=</m:t>
                      </m:r>
                      <m:f>
                        <m:fPr>
                          <m:ctrlPr>
                            <a:rPr lang="bg-BG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charset="0"/>
                              <a:cs typeface="Cambria Math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charset="0"/>
                                  <a:cs typeface="Cambria Math" charset="0"/>
                                </a:rPr>
                              </m:ctrlPr>
                            </m:sSubPr>
                            <m:e>
                              <m:r>
                                <a:rPr lang="en-AU" b="0" i="1" smtClean="0">
                                  <a:solidFill>
                                    <a:srgbClr val="FF0000"/>
                                  </a:solidFill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𝑇𝐴</m:t>
                              </m:r>
                            </m:e>
                            <m:sub>
                              <m:r>
                                <a:rPr lang="en-AU" b="0" i="1" smtClean="0">
                                  <a:solidFill>
                                    <a:srgbClr val="FF0000"/>
                                  </a:solidFill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(</m:t>
                              </m:r>
                              <m:r>
                                <a:rPr lang="en-AU" b="0" i="1" smtClean="0">
                                  <a:solidFill>
                                    <a:srgbClr val="FF0000"/>
                                  </a:solidFill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𝑡𝑎𝑟𝑡𝑎𝑟𝑖𝑐</m:t>
                              </m:r>
                              <m:r>
                                <a:rPr lang="en-AU" b="0" i="1" smtClean="0">
                                  <a:solidFill>
                                    <a:srgbClr val="FF0000"/>
                                  </a:solidFill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)</m:t>
                              </m:r>
                            </m:sub>
                          </m:sSub>
                          <m:r>
                            <a:rPr lang="en-US" i="1" smtClean="0">
                              <a:solidFill>
                                <a:srgbClr val="FF0000"/>
                              </a:solidFill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×</m:t>
                          </m:r>
                          <m:r>
                            <a:rPr lang="en-AU" b="0" i="1" smtClean="0">
                              <a:solidFill>
                                <a:srgbClr val="FF0000"/>
                              </a:solidFill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 98.08</m:t>
                          </m:r>
                        </m:num>
                        <m:den>
                          <m:r>
                            <a:rPr lang="en-AU" b="0" i="1" smtClean="0">
                              <a:solidFill>
                                <a:srgbClr val="FF0000"/>
                              </a:solidFill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150.09</m:t>
                          </m:r>
                        </m:den>
                      </m:f>
                    </m:oMath>
                  </m:oMathPara>
                </a14:m>
                <a:endParaRPr lang="en-AU" dirty="0" smtClean="0"/>
              </a:p>
              <a:p>
                <a:pPr marL="0" indent="0">
                  <a:buNone/>
                </a:pPr>
                <a:endParaRPr lang="en-AU" dirty="0" smtClean="0"/>
              </a:p>
              <a:p>
                <a:r>
                  <a:rPr lang="en-AU" dirty="0" smtClean="0"/>
                  <a:t>However it is not possible to convert between TA </a:t>
                </a:r>
              </a:p>
              <a:p>
                <a:r>
                  <a:rPr lang="en-AU" dirty="0" smtClean="0"/>
                  <a:t>measured at different endpoints (e.g. TA (7.0) sulfuric equivalents and TA (8.0) tartaric equivalents.</a:t>
                </a:r>
              </a:p>
              <a:p>
                <a:r>
                  <a:rPr lang="en-AU" dirty="0" smtClean="0"/>
                  <a:t>As such it is always import to define the endpoint of the measure and match it to the required end use.</a:t>
                </a:r>
                <a:endParaRPr lang="en-AU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692" t="-642" r="-692" b="-1412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2210134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3. Limits of measurement</a:t>
            </a:r>
            <a:endParaRPr lang="en-AU" dirty="0"/>
          </a:p>
        </p:txBody>
      </p:sp>
      <p:sp>
        <p:nvSpPr>
          <p:cNvPr id="3" name="TextBox 2"/>
          <p:cNvSpPr txBox="1"/>
          <p:nvPr/>
        </p:nvSpPr>
        <p:spPr>
          <a:xfrm>
            <a:off x="140970" y="1778431"/>
            <a:ext cx="7546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dirty="0" smtClean="0">
                <a:solidFill>
                  <a:srgbClr val="00B050"/>
                </a:solidFill>
              </a:rPr>
              <a:t>White</a:t>
            </a:r>
            <a:endParaRPr lang="en-AU" dirty="0">
              <a:solidFill>
                <a:srgbClr val="00B05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738048" y="1778431"/>
            <a:ext cx="5430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mtClean="0">
                <a:solidFill>
                  <a:srgbClr val="C00000"/>
                </a:solidFill>
              </a:rPr>
              <a:t>Red</a:t>
            </a:r>
            <a:endParaRPr lang="en-AU" dirty="0">
              <a:solidFill>
                <a:srgbClr val="C0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87078" y="6007261"/>
            <a:ext cx="77450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dirty="0" smtClean="0"/>
              <a:t>Importantly, standard deviations of </a:t>
            </a:r>
            <a:r>
              <a:rPr lang="en-AU" dirty="0" smtClean="0">
                <a:solidFill>
                  <a:srgbClr val="00B050"/>
                </a:solidFill>
              </a:rPr>
              <a:t>0.53</a:t>
            </a:r>
            <a:r>
              <a:rPr lang="en-AU" dirty="0" smtClean="0"/>
              <a:t> and </a:t>
            </a:r>
            <a:r>
              <a:rPr lang="en-AU" dirty="0" smtClean="0">
                <a:solidFill>
                  <a:srgbClr val="C00000"/>
                </a:solidFill>
              </a:rPr>
              <a:t>0.41</a:t>
            </a:r>
            <a:r>
              <a:rPr lang="en-AU" dirty="0" smtClean="0"/>
              <a:t> for whites and red respectively</a:t>
            </a:r>
            <a:endParaRPr lang="en-AU" dirty="0"/>
          </a:p>
        </p:txBody>
      </p:sp>
      <p:sp>
        <p:nvSpPr>
          <p:cNvPr id="13" name="TextBox 12"/>
          <p:cNvSpPr txBox="1"/>
          <p:nvPr/>
        </p:nvSpPr>
        <p:spPr>
          <a:xfrm>
            <a:off x="140970" y="1420547"/>
            <a:ext cx="28392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b="1" dirty="0" smtClean="0"/>
              <a:t>APEC 2015 Ring Test Results</a:t>
            </a:r>
            <a:endParaRPr lang="en-AU" b="1" dirty="0"/>
          </a:p>
        </p:txBody>
      </p:sp>
      <p:pic>
        <p:nvPicPr>
          <p:cNvPr id="9" name="Picture 8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970" y="2235505"/>
            <a:ext cx="4431030" cy="332613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Picture 9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2235505"/>
            <a:ext cx="4431030" cy="332613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820177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3. Limits of Measurement</a:t>
            </a:r>
            <a:endParaRPr lang="en-AU" dirty="0"/>
          </a:p>
        </p:txBody>
      </p:sp>
      <p:graphicFrame>
        <p:nvGraphicFramePr>
          <p:cNvPr id="5" name="Group 378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922979"/>
              </p:ext>
            </p:extLst>
          </p:nvPr>
        </p:nvGraphicFramePr>
        <p:xfrm>
          <a:off x="242827" y="2284817"/>
          <a:ext cx="4574670" cy="2237062"/>
        </p:xfrm>
        <a:graphic>
          <a:graphicData uri="http://schemas.openxmlformats.org/drawingml/2006/table">
            <a:tbl>
              <a:tblPr/>
              <a:tblGrid>
                <a:gridCol w="474562"/>
                <a:gridCol w="497711"/>
                <a:gridCol w="520861"/>
                <a:gridCol w="509286"/>
                <a:gridCol w="497711"/>
                <a:gridCol w="486137"/>
                <a:gridCol w="451654"/>
                <a:gridCol w="603219"/>
                <a:gridCol w="533529"/>
              </a:tblGrid>
              <a:tr h="598758"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Round 1</a:t>
                      </a:r>
                    </a:p>
                  </a:txBody>
                  <a:tcPr marT="45722" marB="45722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2" marB="45722" vert="vert27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2" marB="45722" vert="vert27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Round 2</a:t>
                      </a:r>
                    </a:p>
                  </a:txBody>
                  <a:tcPr marT="45722" marB="45722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2" marB="45722" vert="vert27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2" marB="45722" vert="vert27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Round 3</a:t>
                      </a:r>
                    </a:p>
                  </a:txBody>
                  <a:tcPr marT="45722" marB="45722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</a:tr>
              <a:tr h="59875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</a:t>
                      </a:r>
                    </a:p>
                  </a:txBody>
                  <a:tcPr marT="45722" marB="45722" vert="vert27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Ave</a:t>
                      </a:r>
                    </a:p>
                  </a:txBody>
                  <a:tcPr marT="45722" marB="45722" vert="vert27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SD</a:t>
                      </a:r>
                    </a:p>
                  </a:txBody>
                  <a:tcPr marT="45722" marB="45722" vert="vert27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</a:t>
                      </a:r>
                    </a:p>
                  </a:txBody>
                  <a:tcPr marT="45722" marB="45722" vert="vert27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Ave</a:t>
                      </a:r>
                    </a:p>
                  </a:txBody>
                  <a:tcPr marT="45722" marB="45722" vert="vert27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SD</a:t>
                      </a:r>
                    </a:p>
                  </a:txBody>
                  <a:tcPr marT="45722" marB="45722" vert="vert27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</a:t>
                      </a:r>
                    </a:p>
                  </a:txBody>
                  <a:tcPr marT="45722" marB="45722" vert="vert27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Ave</a:t>
                      </a:r>
                    </a:p>
                  </a:txBody>
                  <a:tcPr marT="45722" marB="45722" vert="vert27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SD</a:t>
                      </a:r>
                    </a:p>
                  </a:txBody>
                  <a:tcPr marT="45722" marB="45722" vert="vert27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1977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144</a:t>
                      </a:r>
                    </a:p>
                  </a:txBody>
                  <a:tcPr marT="45722" marB="45722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7.58</a:t>
                      </a:r>
                    </a:p>
                  </a:txBody>
                  <a:tcPr marT="45722" marB="4572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0.20</a:t>
                      </a:r>
                    </a:p>
                  </a:txBody>
                  <a:tcPr marT="45722" marB="4572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149</a:t>
                      </a:r>
                    </a:p>
                  </a:txBody>
                  <a:tcPr marT="45722" marB="45722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7.51</a:t>
                      </a:r>
                    </a:p>
                  </a:txBody>
                  <a:tcPr marT="45722" marB="4572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0.21</a:t>
                      </a:r>
                    </a:p>
                  </a:txBody>
                  <a:tcPr marT="45722" marB="4572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149</a:t>
                      </a:r>
                    </a:p>
                  </a:txBody>
                  <a:tcPr marT="45722" marB="45722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7.48</a:t>
                      </a:r>
                    </a:p>
                  </a:txBody>
                  <a:tcPr marT="45722" marB="4572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0.23</a:t>
                      </a:r>
                    </a:p>
                  </a:txBody>
                  <a:tcPr marT="45722" marB="4572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1977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142</a:t>
                      </a:r>
                    </a:p>
                  </a:txBody>
                  <a:tcPr marT="45722" marB="45722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6.57</a:t>
                      </a:r>
                    </a:p>
                  </a:txBody>
                  <a:tcPr marT="45722" marB="4572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0.17</a:t>
                      </a:r>
                    </a:p>
                  </a:txBody>
                  <a:tcPr marT="45722" marB="4572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151</a:t>
                      </a:r>
                    </a:p>
                  </a:txBody>
                  <a:tcPr marT="45722" marB="45722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6.52</a:t>
                      </a:r>
                    </a:p>
                  </a:txBody>
                  <a:tcPr marT="45722" marB="4572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0.15</a:t>
                      </a:r>
                    </a:p>
                  </a:txBody>
                  <a:tcPr marT="45722" marB="4572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151</a:t>
                      </a:r>
                    </a:p>
                  </a:txBody>
                  <a:tcPr marT="45722" marB="45722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6.52</a:t>
                      </a:r>
                    </a:p>
                  </a:txBody>
                  <a:tcPr marT="45722" marB="4572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0.16</a:t>
                      </a:r>
                    </a:p>
                  </a:txBody>
                  <a:tcPr marT="45722" marB="4572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242827" y="1803087"/>
            <a:ext cx="25156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dirty="0" smtClean="0"/>
              <a:t>2015 </a:t>
            </a:r>
            <a:r>
              <a:rPr lang="en-AU" dirty="0" err="1" smtClean="0"/>
              <a:t>Interwinery</a:t>
            </a:r>
            <a:r>
              <a:rPr lang="en-AU" dirty="0" smtClean="0"/>
              <a:t> Results</a:t>
            </a:r>
            <a:endParaRPr lang="en-AU" dirty="0"/>
          </a:p>
        </p:txBody>
      </p:sp>
      <p:pic>
        <p:nvPicPr>
          <p:cNvPr id="8" name="Picture 7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1286" y="2284817"/>
            <a:ext cx="3815694" cy="416813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1251515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owerPoint 2007 Plain white follow o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White follow on-NEW.pptx" id="{F39A19E8-2D73-41B3-90DE-3154DF839ACF}" vid="{82E10DEC-9AE9-49F8-A881-B15DB259E567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AWRI PowerPoint white follow on</Template>
  <TotalTime>253</TotalTime>
  <Words>1728</Words>
  <Application>Microsoft Office PowerPoint</Application>
  <PresentationFormat>On-screen Show (4:3)</PresentationFormat>
  <Paragraphs>160</Paragraphs>
  <Slides>19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6" baseType="lpstr">
      <vt:lpstr>ＭＳ Ｐゴシック</vt:lpstr>
      <vt:lpstr>Arial</vt:lpstr>
      <vt:lpstr>Calibri</vt:lpstr>
      <vt:lpstr>Cambria Math</vt:lpstr>
      <vt:lpstr>Times New Roman</vt:lpstr>
      <vt:lpstr>Wingdings</vt:lpstr>
      <vt:lpstr>PowerPoint 2007 Plain white follow on</vt:lpstr>
      <vt:lpstr> Laboratory Methods Workshop  Titratable Acidity</vt:lpstr>
      <vt:lpstr>1. Chemical Entity</vt:lpstr>
      <vt:lpstr>1. Chemical Entity</vt:lpstr>
      <vt:lpstr>1. Chemical Entity</vt:lpstr>
      <vt:lpstr>1. Chemical entity</vt:lpstr>
      <vt:lpstr>1. Chemical entity</vt:lpstr>
      <vt:lpstr>2. Units of measurement</vt:lpstr>
      <vt:lpstr>3. Limits of measurement</vt:lpstr>
      <vt:lpstr>3. Limits of Measurement</vt:lpstr>
      <vt:lpstr>4. Methodologies</vt:lpstr>
      <vt:lpstr>4. Methodologies</vt:lpstr>
      <vt:lpstr>Practical application</vt:lpstr>
      <vt:lpstr>Practical application</vt:lpstr>
      <vt:lpstr>Practical application</vt:lpstr>
      <vt:lpstr>Precautions </vt:lpstr>
      <vt:lpstr>Common issues / interferents</vt:lpstr>
      <vt:lpstr>Quality control</vt:lpstr>
      <vt:lpstr>Troubleshooting</vt:lpstr>
      <vt:lpstr>Troubleshooting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IWTS  Laboratory Methods Workshop  Total Sulfur Dioxide</dc:title>
  <dc:creator>Eric Wilkes</dc:creator>
  <cp:lastModifiedBy>Cardozo, Maria S.</cp:lastModifiedBy>
  <cp:revision>30</cp:revision>
  <dcterms:created xsi:type="dcterms:W3CDTF">2016-05-10T01:03:14Z</dcterms:created>
  <dcterms:modified xsi:type="dcterms:W3CDTF">2016-05-17T16:04:14Z</dcterms:modified>
</cp:coreProperties>
</file>