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6" r:id="rId4"/>
    <p:sldId id="267" r:id="rId5"/>
    <p:sldId id="258" r:id="rId6"/>
    <p:sldId id="273" r:id="rId7"/>
    <p:sldId id="259" r:id="rId8"/>
    <p:sldId id="268" r:id="rId9"/>
    <p:sldId id="260" r:id="rId10"/>
    <p:sldId id="261" r:id="rId11"/>
    <p:sldId id="269" r:id="rId12"/>
    <p:sldId id="270" r:id="rId13"/>
    <p:sldId id="263" r:id="rId14"/>
    <p:sldId id="274" r:id="rId15"/>
    <p:sldId id="264" r:id="rId16"/>
    <p:sldId id="262" r:id="rId17"/>
    <p:sldId id="265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90"/>
  </p:normalViewPr>
  <p:slideViewPr>
    <p:cSldViewPr snapToGrid="0" snapToObjects="1">
      <p:cViewPr varScale="1">
        <p:scale>
          <a:sx n="89" d="100"/>
          <a:sy n="89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EC2F4-891D-DA45-B3E0-59002E3B615D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384A-DE3A-3A47-977E-96CF66017B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46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sym typeface="Wingdings"/>
              </a:rPr>
              <a:t>At wine pH the </a:t>
            </a:r>
            <a:r>
              <a:rPr lang="en-AU" sz="1200" dirty="0" err="1" smtClean="0">
                <a:sym typeface="Wingdings"/>
              </a:rPr>
              <a:t>bisulfite</a:t>
            </a:r>
            <a:r>
              <a:rPr lang="en-AU" sz="1200" dirty="0" smtClean="0">
                <a:sym typeface="Wingdings"/>
              </a:rPr>
              <a:t> form dominates 92~99%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5360-51EE-1B4E-855E-DFDA4513B1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We talk about </a:t>
            </a:r>
          </a:p>
          <a:p>
            <a:pPr>
              <a:buNone/>
            </a:pPr>
            <a:r>
              <a:rPr lang="en-AU" dirty="0" smtClean="0"/>
              <a:t>	free (unbound SO</a:t>
            </a:r>
            <a:r>
              <a:rPr lang="en-AU" baseline="-25000" dirty="0" smtClean="0"/>
              <a:t>2</a:t>
            </a:r>
            <a:r>
              <a:rPr lang="en-AU" dirty="0" smtClean="0"/>
              <a:t> and HCO</a:t>
            </a:r>
            <a:r>
              <a:rPr lang="en-AU" baseline="-25000" dirty="0" smtClean="0"/>
              <a:t>3</a:t>
            </a:r>
            <a:r>
              <a:rPr lang="en-AU" baseline="30000" dirty="0" smtClean="0"/>
              <a:t>-</a:t>
            </a:r>
            <a:r>
              <a:rPr lang="en-AU" dirty="0" smtClean="0"/>
              <a:t>)</a:t>
            </a:r>
          </a:p>
          <a:p>
            <a:pPr>
              <a:buNone/>
            </a:pPr>
            <a:r>
              <a:rPr lang="en-AU" dirty="0" smtClean="0"/>
              <a:t>     bound (carbonyl and other bound species)</a:t>
            </a:r>
          </a:p>
          <a:p>
            <a:pPr>
              <a:buNone/>
            </a:pPr>
            <a:r>
              <a:rPr lang="en-AU" dirty="0" smtClean="0"/>
              <a:t>	total (free and bound added)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5360-51EE-1B4E-855E-DFDA4513B1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There are others  but they are not common enough to cover here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75360-51EE-1B4E-855E-DFDA4513B1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1158875"/>
          </a:xfrm>
          <a:prstGeom prst="rect">
            <a:avLst/>
          </a:prstGeom>
          <a:solidFill>
            <a:srgbClr val="002F6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5908934" cy="1214446"/>
          </a:xfrm>
        </p:spPr>
        <p:txBody>
          <a:bodyPr/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429000"/>
            <a:ext cx="5889638" cy="1214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TSO2</a:t>
            </a:r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  <p:pic>
        <p:nvPicPr>
          <p:cNvPr id="14" name="Picture 13" descr="rev-logotype-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243408"/>
            <a:ext cx="2339752" cy="16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6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84612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84613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4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82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74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357188"/>
            <a:ext cx="6103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412875"/>
            <a:ext cx="7921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fld id="{492B28E9-DC8B-7E46-8137-A3BE187F4890}" type="datetimeFigureOut">
              <a:rPr lang="en-AU" smtClean="0"/>
              <a:t>17/05/2016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fld id="{D0C50066-D988-774F-A2A6-17733188AFB4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0" y="1143000"/>
            <a:ext cx="9144000" cy="0"/>
          </a:xfrm>
          <a:prstGeom prst="line">
            <a:avLst/>
          </a:prstGeom>
          <a:ln>
            <a:solidFill>
              <a:srgbClr val="384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PT Header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70" y="357188"/>
            <a:ext cx="1593930" cy="5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384E80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v"/>
        <a:defRPr sz="20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3767"/>
            <a:ext cx="7772400" cy="2827057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/>
            </a:r>
            <a:br>
              <a:rPr lang="en-AU" dirty="0" smtClean="0"/>
            </a:br>
            <a:r>
              <a:rPr lang="en-AU" sz="4900" dirty="0" smtClean="0"/>
              <a:t>Laboratory Methods Workshop</a:t>
            </a:r>
            <a:br>
              <a:rPr lang="en-AU" sz="49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 smtClean="0"/>
              <a:t>Total Sulfur Dioxide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9036"/>
            <a:ext cx="6858000" cy="1655762"/>
          </a:xfrm>
        </p:spPr>
        <p:txBody>
          <a:bodyPr/>
          <a:lstStyle/>
          <a:p>
            <a:pPr algn="l"/>
            <a:r>
              <a:rPr lang="en-AU" dirty="0" smtClean="0"/>
              <a:t>Dr Eric Wilkes</a:t>
            </a:r>
          </a:p>
          <a:p>
            <a:pPr algn="l"/>
            <a:r>
              <a:rPr lang="en-AU" dirty="0" smtClean="0"/>
              <a:t>The Australian Wine Research Institute</a:t>
            </a:r>
            <a:endParaRPr lang="en-AU" dirty="0"/>
          </a:p>
        </p:txBody>
      </p:sp>
      <p:pic>
        <p:nvPicPr>
          <p:cNvPr id="1026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01" y="5781675"/>
            <a:ext cx="3914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8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8479"/>
          </a:xfrm>
        </p:spPr>
        <p:txBody>
          <a:bodyPr>
            <a:normAutofit/>
          </a:bodyPr>
          <a:lstStyle/>
          <a:p>
            <a:r>
              <a:rPr lang="en-AU" dirty="0"/>
              <a:t>Practical </a:t>
            </a:r>
            <a:r>
              <a:rPr lang="en-AU" dirty="0" smtClean="0"/>
              <a:t>application (A/O)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43605"/>
            <a:ext cx="4418012" cy="4752975"/>
          </a:xfrm>
        </p:spPr>
        <p:txBody>
          <a:bodyPr/>
          <a:lstStyle/>
          <a:p>
            <a:pPr>
              <a:buNone/>
            </a:pPr>
            <a:r>
              <a:rPr lang="en-AU" sz="1600" b="1" dirty="0" smtClean="0"/>
              <a:t>Basic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600" dirty="0" smtClean="0"/>
              <a:t>Acidify sample to drive free to molecular form.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600" dirty="0" smtClean="0"/>
              <a:t>Pass a stream of air through the heated (not boiled) liquid to carry the SO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 up through a condenser (more about that later) into a solution of hydrogen peroxide and indicator.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600" dirty="0" smtClean="0"/>
              <a:t>H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O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 + SO</a:t>
            </a:r>
            <a:r>
              <a:rPr lang="en-AU" sz="1600" baseline="-25000" dirty="0" smtClean="0"/>
              <a:t>2</a:t>
            </a:r>
            <a:r>
              <a:rPr lang="en-AU" sz="1600" dirty="0" smtClean="0"/>
              <a:t> </a:t>
            </a:r>
            <a:r>
              <a:rPr lang="en-AU" sz="1600" dirty="0" smtClean="0">
                <a:sym typeface="Wingdings"/>
              </a:rPr>
              <a:t> H</a:t>
            </a:r>
            <a:r>
              <a:rPr lang="en-AU" sz="1600" baseline="-25000" dirty="0" smtClean="0">
                <a:sym typeface="Wingdings"/>
              </a:rPr>
              <a:t>2</a:t>
            </a:r>
            <a:r>
              <a:rPr lang="en-AU" sz="1600" dirty="0" smtClean="0">
                <a:sym typeface="Wingdings"/>
              </a:rPr>
              <a:t>SO</a:t>
            </a:r>
            <a:r>
              <a:rPr lang="en-AU" sz="1600" baseline="-25000" dirty="0" smtClean="0">
                <a:sym typeface="Wingdings"/>
              </a:rPr>
              <a:t>4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600" dirty="0" smtClean="0">
                <a:sym typeface="Wingdings"/>
              </a:rPr>
              <a:t>Titrate the acid generated with sodium hydroxide.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600" dirty="0" smtClean="0">
                <a:sym typeface="Wingdings"/>
              </a:rPr>
              <a:t>Calculate the original amount of SO</a:t>
            </a:r>
            <a:r>
              <a:rPr lang="en-AU" sz="1600" baseline="-25000" dirty="0" smtClean="0">
                <a:sym typeface="Wingdings"/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endParaRPr lang="en-AU" sz="1600" baseline="-25000" dirty="0" smtClean="0">
              <a:sym typeface="Wingdings"/>
            </a:endParaRPr>
          </a:p>
          <a:p>
            <a:r>
              <a:rPr lang="en-AU" sz="1600" dirty="0" smtClean="0">
                <a:sym typeface="Wingdings"/>
              </a:rPr>
              <a:t>The condenser prevents volatile acids making their way over to the H</a:t>
            </a:r>
            <a:r>
              <a:rPr lang="en-AU" sz="1600" baseline="-25000" dirty="0" smtClean="0">
                <a:sym typeface="Wingdings"/>
              </a:rPr>
              <a:t>2</a:t>
            </a:r>
            <a:r>
              <a:rPr lang="en-AU" sz="1600" dirty="0" smtClean="0">
                <a:sym typeface="Wingdings"/>
              </a:rPr>
              <a:t>O</a:t>
            </a:r>
            <a:r>
              <a:rPr lang="en-AU" sz="1600" baseline="-25000" dirty="0" smtClean="0">
                <a:sym typeface="Wingdings"/>
              </a:rPr>
              <a:t>2</a:t>
            </a:r>
            <a:endParaRPr lang="en-AU" sz="1600" baseline="-25000" dirty="0" smtClean="0"/>
          </a:p>
          <a:p>
            <a:endParaRPr lang="en-AU" sz="1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61" r="-3461"/>
          <a:stretch/>
        </p:blipFill>
        <p:spPr bwMode="auto">
          <a:xfrm>
            <a:off x="5562600" y="1295400"/>
            <a:ext cx="2913165" cy="501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8479"/>
          </a:xfrm>
        </p:spPr>
        <p:txBody>
          <a:bodyPr>
            <a:normAutofit/>
          </a:bodyPr>
          <a:lstStyle/>
          <a:p>
            <a:r>
              <a:rPr lang="en-AU" dirty="0"/>
              <a:t>Practical </a:t>
            </a:r>
            <a:r>
              <a:rPr lang="en-AU" dirty="0" smtClean="0"/>
              <a:t>application (A/O)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2"/>
            <a:ext cx="7886700" cy="54718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Titration endpoint</a:t>
            </a:r>
            <a:endParaRPr lang="en-AU" dirty="0"/>
          </a:p>
        </p:txBody>
      </p:sp>
      <p:pic>
        <p:nvPicPr>
          <p:cNvPr id="7" name="Picture 6" descr="CRW_166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791"/>
          <a:stretch/>
        </p:blipFill>
        <p:spPr>
          <a:xfrm>
            <a:off x="289368" y="2922083"/>
            <a:ext cx="1979270" cy="2160000"/>
          </a:xfrm>
          <a:prstGeom prst="rect">
            <a:avLst/>
          </a:prstGeom>
        </p:spPr>
      </p:pic>
      <p:pic>
        <p:nvPicPr>
          <p:cNvPr id="8" name="Picture 7" descr="CRW_166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44" r="9231"/>
          <a:stretch/>
        </p:blipFill>
        <p:spPr>
          <a:xfrm>
            <a:off x="2526859" y="2922083"/>
            <a:ext cx="1986114" cy="2160000"/>
          </a:xfrm>
          <a:prstGeom prst="rect">
            <a:avLst/>
          </a:prstGeom>
        </p:spPr>
      </p:pic>
      <p:pic>
        <p:nvPicPr>
          <p:cNvPr id="9" name="Picture 8" descr="CRW_1668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111" r="8051"/>
          <a:stretch/>
        </p:blipFill>
        <p:spPr>
          <a:xfrm>
            <a:off x="4737047" y="2922083"/>
            <a:ext cx="1987267" cy="2160000"/>
          </a:xfrm>
          <a:prstGeom prst="rect">
            <a:avLst/>
          </a:prstGeom>
        </p:spPr>
      </p:pic>
      <p:pic>
        <p:nvPicPr>
          <p:cNvPr id="10" name="Picture 9" descr="CRW_1670.jpg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46" t="1" r="6818" b="-242"/>
          <a:stretch/>
        </p:blipFill>
        <p:spPr>
          <a:xfrm>
            <a:off x="6948389" y="2922083"/>
            <a:ext cx="1987267" cy="21600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58815" y="5497975"/>
            <a:ext cx="8426370" cy="717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Titration with 0.01M </a:t>
            </a:r>
            <a:r>
              <a:rPr lang="en-AU" dirty="0" err="1" smtClean="0"/>
              <a:t>NaOH</a:t>
            </a:r>
            <a:endParaRPr lang="en-AU" dirty="0"/>
          </a:p>
        </p:txBody>
      </p:sp>
      <p:sp>
        <p:nvSpPr>
          <p:cNvPr id="15" name="Down Arrow 14"/>
          <p:cNvSpPr/>
          <p:nvPr/>
        </p:nvSpPr>
        <p:spPr>
          <a:xfrm>
            <a:off x="5335929" y="1643605"/>
            <a:ext cx="648182" cy="114589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✓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2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8479"/>
          </a:xfrm>
        </p:spPr>
        <p:txBody>
          <a:bodyPr>
            <a:normAutofit/>
          </a:bodyPr>
          <a:lstStyle/>
          <a:p>
            <a:r>
              <a:rPr lang="en-AU" dirty="0"/>
              <a:t>Practical </a:t>
            </a:r>
            <a:r>
              <a:rPr lang="en-AU" dirty="0" smtClean="0"/>
              <a:t>application (Ripper)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1412875"/>
            <a:ext cx="4495800" cy="4752975"/>
          </a:xfrm>
        </p:spPr>
        <p:txBody>
          <a:bodyPr/>
          <a:lstStyle/>
          <a:p>
            <a:pPr>
              <a:buNone/>
            </a:pPr>
            <a:r>
              <a:rPr lang="en-AU" sz="1800" b="1" dirty="0" smtClean="0"/>
              <a:t>Basic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A  20 mL sample is placed in a flask with 25 mL of NaOH (1M) and left to </a:t>
            </a:r>
            <a:r>
              <a:rPr lang="en-AU" sz="1800" dirty="0" err="1" smtClean="0"/>
              <a:t>equilbrate</a:t>
            </a:r>
            <a:r>
              <a:rPr lang="en-AU" sz="1800" dirty="0" smtClean="0"/>
              <a:t> (10 </a:t>
            </a:r>
            <a:r>
              <a:rPr lang="en-AU" sz="1800" dirty="0" smtClean="0"/>
              <a:t>Minutes</a:t>
            </a:r>
            <a:r>
              <a:rPr lang="en-AU" sz="18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Vitex </a:t>
            </a:r>
            <a:r>
              <a:rPr lang="en-AU" sz="1800" dirty="0" smtClean="0"/>
              <a:t>indicator </a:t>
            </a:r>
            <a:r>
              <a:rPr lang="en-AU" sz="1800" dirty="0" smtClean="0"/>
              <a:t>added (detect unreacted iodine).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10 mL of 25% v/v H</a:t>
            </a:r>
            <a:r>
              <a:rPr lang="en-AU" sz="1800" baseline="-25000" dirty="0" smtClean="0"/>
              <a:t>2</a:t>
            </a:r>
            <a:r>
              <a:rPr lang="en-AU" sz="1800" dirty="0" smtClean="0"/>
              <a:t>SO</a:t>
            </a:r>
            <a:r>
              <a:rPr lang="en-AU" sz="1800" baseline="-25000" dirty="0" smtClean="0"/>
              <a:t>4</a:t>
            </a:r>
            <a:r>
              <a:rPr lang="en-AU" sz="1800" dirty="0" smtClean="0"/>
              <a:t> is used to acidify sample.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NaHCO</a:t>
            </a:r>
            <a:r>
              <a:rPr lang="en-AU" sz="1800" baseline="-25000" dirty="0" smtClean="0"/>
              <a:t>3</a:t>
            </a:r>
            <a:r>
              <a:rPr lang="en-AU" sz="1800" dirty="0" smtClean="0"/>
              <a:t> is added to form a CO</a:t>
            </a:r>
            <a:r>
              <a:rPr lang="en-AU" sz="1800" baseline="-25000" dirty="0" smtClean="0"/>
              <a:t>2</a:t>
            </a:r>
            <a:r>
              <a:rPr lang="en-AU" sz="1800" dirty="0" smtClean="0"/>
              <a:t> blanket to stop O</a:t>
            </a:r>
            <a:r>
              <a:rPr lang="en-AU" sz="1800" baseline="-25000" dirty="0" smtClean="0"/>
              <a:t>2</a:t>
            </a:r>
            <a:r>
              <a:rPr lang="en-AU" sz="1800" dirty="0" smtClean="0"/>
              <a:t> interference.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The sample is titrated with a standard iodine solution until a blue colour.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HSO</a:t>
            </a:r>
            <a:r>
              <a:rPr lang="en-AU" sz="1800" baseline="-25000" dirty="0" smtClean="0"/>
              <a:t>3</a:t>
            </a:r>
            <a:r>
              <a:rPr lang="en-AU" sz="1800" dirty="0" smtClean="0"/>
              <a:t>- +I</a:t>
            </a:r>
            <a:r>
              <a:rPr lang="en-AU" sz="1800" baseline="-25000" dirty="0" smtClean="0"/>
              <a:t>3</a:t>
            </a:r>
            <a:r>
              <a:rPr lang="en-AU" sz="1800" baseline="30000" dirty="0" smtClean="0"/>
              <a:t>-</a:t>
            </a:r>
            <a:r>
              <a:rPr lang="en-AU" sz="1800" dirty="0" smtClean="0"/>
              <a:t> + H</a:t>
            </a:r>
            <a:r>
              <a:rPr lang="en-AU" sz="1800" baseline="-25000" dirty="0" smtClean="0"/>
              <a:t>2</a:t>
            </a:r>
            <a:r>
              <a:rPr lang="en-AU" sz="1800" dirty="0" smtClean="0"/>
              <a:t>O </a:t>
            </a:r>
            <a:r>
              <a:rPr lang="en-AU" sz="1800" dirty="0" smtClean="0">
                <a:sym typeface="Wingdings"/>
              </a:rPr>
              <a:t> SO</a:t>
            </a:r>
            <a:r>
              <a:rPr lang="en-AU" sz="1800" baseline="-25000" dirty="0" smtClean="0">
                <a:sym typeface="Wingdings"/>
              </a:rPr>
              <a:t>4</a:t>
            </a:r>
            <a:r>
              <a:rPr lang="en-AU" sz="1800" baseline="30000" dirty="0" smtClean="0">
                <a:sym typeface="Wingdings"/>
              </a:rPr>
              <a:t>2-</a:t>
            </a:r>
            <a:r>
              <a:rPr lang="en-AU" sz="1800" dirty="0" smtClean="0">
                <a:sym typeface="Wingdings"/>
              </a:rPr>
              <a:t> + 3H</a:t>
            </a:r>
            <a:r>
              <a:rPr lang="en-AU" sz="1800" baseline="30000" dirty="0" smtClean="0">
                <a:sym typeface="Wingdings"/>
              </a:rPr>
              <a:t>+</a:t>
            </a:r>
            <a:r>
              <a:rPr lang="en-AU" sz="1800" dirty="0" smtClean="0">
                <a:sym typeface="Wingdings"/>
              </a:rPr>
              <a:t> + 3I</a:t>
            </a:r>
            <a:r>
              <a:rPr lang="en-AU" sz="1800" baseline="30000" dirty="0" smtClean="0">
                <a:sym typeface="Wingdings"/>
              </a:rPr>
              <a:t>-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>
                <a:sym typeface="Wingdings"/>
              </a:rPr>
              <a:t>Calculate SO</a:t>
            </a:r>
            <a:r>
              <a:rPr lang="en-AU" sz="1800" baseline="-25000" dirty="0" smtClean="0">
                <a:sym typeface="Wingdings"/>
              </a:rPr>
              <a:t>2 </a:t>
            </a:r>
            <a:r>
              <a:rPr lang="en-AU" sz="1800" dirty="0" smtClean="0">
                <a:sym typeface="Wingdings"/>
              </a:rPr>
              <a:t>based on iodine used.</a:t>
            </a:r>
          </a:p>
        </p:txBody>
      </p:sp>
      <p:pic>
        <p:nvPicPr>
          <p:cNvPr id="7" name="Picture 6" descr="CRW_1455_filtered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1" y="1412875"/>
            <a:ext cx="4077951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issues / interferents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Aeration / Oxidation</a:t>
            </a:r>
          </a:p>
          <a:p>
            <a:r>
              <a:rPr lang="en-AU" dirty="0" smtClean="0"/>
              <a:t>No significant interferents, although very high volatile acidity can reduce accuracy.</a:t>
            </a:r>
          </a:p>
          <a:p>
            <a:r>
              <a:rPr lang="en-AU" dirty="0" smtClean="0"/>
              <a:t>Incorrect carrier gas or heating can lead to both high and low results dependent on situation.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issues / interferents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Ripper</a:t>
            </a:r>
          </a:p>
          <a:p>
            <a:r>
              <a:rPr lang="en-AU" dirty="0" smtClean="0"/>
              <a:t>Interference by </a:t>
            </a:r>
            <a:r>
              <a:rPr lang="en-AU" dirty="0" err="1" smtClean="0"/>
              <a:t>phenolics</a:t>
            </a:r>
            <a:r>
              <a:rPr lang="en-AU" dirty="0" smtClean="0"/>
              <a:t>, sugars, aldehydes and other reducing substances.</a:t>
            </a:r>
          </a:p>
          <a:p>
            <a:r>
              <a:rPr lang="en-AU" dirty="0" smtClean="0"/>
              <a:t>Cannot be used in wines containing ascorbic or </a:t>
            </a:r>
            <a:r>
              <a:rPr lang="en-AU" dirty="0" err="1" smtClean="0"/>
              <a:t>erythorbic</a:t>
            </a:r>
            <a:r>
              <a:rPr lang="en-AU" dirty="0" smtClean="0"/>
              <a:t> as these react quantitatively with the iodine. </a:t>
            </a:r>
          </a:p>
          <a:p>
            <a:r>
              <a:rPr lang="en-AU" dirty="0" smtClean="0"/>
              <a:t>Endpoint is difficult in red wine.</a:t>
            </a:r>
          </a:p>
          <a:p>
            <a:r>
              <a:rPr lang="en-AU" dirty="0" smtClean="0"/>
              <a:t>Method is generally considered less accurate than AO due to interferents in wine.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233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Quality control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first and  every 10</a:t>
            </a:r>
            <a:r>
              <a:rPr lang="en-AU" baseline="30000" dirty="0" smtClean="0"/>
              <a:t>th</a:t>
            </a:r>
            <a:r>
              <a:rPr lang="en-AU" dirty="0" smtClean="0"/>
              <a:t> sample should be a wine of known TSO</a:t>
            </a:r>
            <a:r>
              <a:rPr lang="en-AU" baseline="-25000" dirty="0" smtClean="0"/>
              <a:t>2</a:t>
            </a:r>
            <a:r>
              <a:rPr lang="en-AU" dirty="0" smtClean="0"/>
              <a:t>. </a:t>
            </a:r>
          </a:p>
          <a:p>
            <a:r>
              <a:rPr lang="en-AU" dirty="0" smtClean="0"/>
              <a:t>Duplicate are advisable but should not replace a control wine of matched matrix.</a:t>
            </a:r>
          </a:p>
          <a:p>
            <a:r>
              <a:rPr lang="en-AU" dirty="0" smtClean="0"/>
              <a:t> A standard 100 mg/L TSO</a:t>
            </a:r>
            <a:r>
              <a:rPr lang="en-AU" baseline="-25000" dirty="0" smtClean="0"/>
              <a:t>2</a:t>
            </a:r>
            <a:r>
              <a:rPr lang="en-AU" dirty="0" smtClean="0"/>
              <a:t> solution should be made freshly and run at least weekly. </a:t>
            </a:r>
            <a:r>
              <a:rPr lang="en-AU" dirty="0" smtClean="0"/>
              <a:t>Recovery </a:t>
            </a:r>
            <a:r>
              <a:rPr lang="en-AU" dirty="0" smtClean="0"/>
              <a:t>should be better than +/- 5%</a:t>
            </a:r>
          </a:p>
          <a:p>
            <a:r>
              <a:rPr lang="en-AU" dirty="0" smtClean="0"/>
              <a:t>A 1 g/L acetic acid solution should be run at least once a week with no more than 1 mg/L of calculated TSO</a:t>
            </a:r>
            <a:r>
              <a:rPr lang="en-AU" baseline="-25000" dirty="0" smtClean="0"/>
              <a:t>2</a:t>
            </a:r>
            <a:r>
              <a:rPr lang="en-AU" dirty="0" smtClean="0"/>
              <a:t> apparent (not applicable to Ripper).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793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Precautions (AO)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Regularly check </a:t>
            </a:r>
            <a:r>
              <a:rPr lang="en-AU" dirty="0" smtClean="0"/>
              <a:t> </a:t>
            </a:r>
            <a:r>
              <a:rPr lang="en-AU" dirty="0" smtClean="0"/>
              <a:t>gas flow rates.</a:t>
            </a:r>
          </a:p>
          <a:p>
            <a:r>
              <a:rPr lang="en-AU" dirty="0" smtClean="0"/>
              <a:t>Initial sample temperature should be 20</a:t>
            </a:r>
            <a:r>
              <a:rPr lang="en-AU" baseline="30000" dirty="0" smtClean="0"/>
              <a:t>∘</a:t>
            </a:r>
            <a:r>
              <a:rPr lang="en-AU" dirty="0" smtClean="0"/>
              <a:t>C +/-5.</a:t>
            </a:r>
          </a:p>
          <a:p>
            <a:r>
              <a:rPr lang="en-AU" dirty="0" smtClean="0"/>
              <a:t>Samples should not have H3PO4 added until immediately before aspiration.</a:t>
            </a:r>
          </a:p>
          <a:p>
            <a:r>
              <a:rPr lang="en-AU" dirty="0" smtClean="0"/>
              <a:t>Samples should not be left open for any extended period of time.</a:t>
            </a:r>
          </a:p>
          <a:p>
            <a:r>
              <a:rPr lang="en-AU" dirty="0" smtClean="0"/>
              <a:t>Peroxide solution should be made up regularly.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70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Troubleshooting (AO)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Peroxide solutions go off in heat and light.</a:t>
            </a:r>
          </a:p>
          <a:p>
            <a:r>
              <a:rPr lang="en-AU" dirty="0"/>
              <a:t>Poor quality water gives poor indicator colour and degrades peroxide</a:t>
            </a:r>
          </a:p>
          <a:p>
            <a:r>
              <a:rPr lang="en-AU" dirty="0"/>
              <a:t>Putting the indicator in your peroxide supply will make it deteriorate more quickly</a:t>
            </a:r>
          </a:p>
          <a:p>
            <a:r>
              <a:rPr lang="en-AU" dirty="0"/>
              <a:t>NaOH solutions do change with time (</a:t>
            </a:r>
            <a:r>
              <a:rPr lang="en-AU" dirty="0" smtClean="0"/>
              <a:t>re-standardise</a:t>
            </a:r>
            <a:r>
              <a:rPr lang="en-AU" dirty="0"/>
              <a:t>)</a:t>
            </a:r>
          </a:p>
          <a:p>
            <a:r>
              <a:rPr lang="en-AU" dirty="0"/>
              <a:t>Temperature is important</a:t>
            </a:r>
            <a:r>
              <a:rPr lang="en-AU" dirty="0" smtClean="0"/>
              <a:t>.</a:t>
            </a:r>
            <a:r>
              <a:rPr lang="en-AU" dirty="0"/>
              <a:t> Excessive vacuum grease absorbs SO</a:t>
            </a:r>
            <a:r>
              <a:rPr lang="en-AU" baseline="-25000" dirty="0"/>
              <a:t>2</a:t>
            </a:r>
            <a:r>
              <a:rPr lang="en-AU" dirty="0"/>
              <a:t>.</a:t>
            </a:r>
          </a:p>
          <a:p>
            <a:r>
              <a:rPr lang="en-AU" dirty="0"/>
              <a:t>Residue detergent can react with SO</a:t>
            </a:r>
            <a:r>
              <a:rPr lang="en-AU" baseline="-25000" dirty="0"/>
              <a:t>2</a:t>
            </a:r>
            <a:r>
              <a:rPr lang="en-AU" dirty="0"/>
              <a:t>.</a:t>
            </a:r>
          </a:p>
          <a:p>
            <a:r>
              <a:rPr lang="en-AU" dirty="0"/>
              <a:t>Positive pressure systems can leak but are easy to balance gas flows.</a:t>
            </a:r>
          </a:p>
          <a:p>
            <a:r>
              <a:rPr lang="en-AU" dirty="0"/>
              <a:t>Vacuum systems don’t leak, but are much harder to balance gas flow.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750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Troubleshooting (AO)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Air </a:t>
            </a:r>
            <a:r>
              <a:rPr lang="en-AU" dirty="0"/>
              <a:t>bubbles in burettes (particular hidden ones in digital burettes) leads to titration errors</a:t>
            </a:r>
          </a:p>
          <a:p>
            <a:r>
              <a:rPr lang="en-AU" dirty="0"/>
              <a:t>High gas rates and boiling solutions can carry over droplets of wine and VA giving false highs.</a:t>
            </a:r>
          </a:p>
          <a:p>
            <a:r>
              <a:rPr lang="en-AU" dirty="0"/>
              <a:t>Low gas flow leads to low results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Adding </a:t>
            </a:r>
            <a:r>
              <a:rPr lang="en-AU" dirty="0" err="1"/>
              <a:t>orthophosphoric</a:t>
            </a:r>
            <a:r>
              <a:rPr lang="en-AU" dirty="0"/>
              <a:t> acid too soon before aspirating can lead to low results.</a:t>
            </a:r>
          </a:p>
          <a:p>
            <a:r>
              <a:rPr lang="en-AU" dirty="0"/>
              <a:t>Blowing through the bubbler tube can dissolve carbonic acid leading to end-point changes.</a:t>
            </a:r>
          </a:p>
          <a:p>
            <a:r>
              <a:rPr lang="en-AU" dirty="0"/>
              <a:t>Target an endpoint that is repeatable.</a:t>
            </a:r>
          </a:p>
          <a:p>
            <a:r>
              <a:rPr lang="en-AU" dirty="0"/>
              <a:t>Dripping wine and juice can stuff up Bunsen's.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415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1. Chemical entity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Sulfur dioxide (SO</a:t>
            </a:r>
            <a:r>
              <a:rPr lang="en-AU" baseline="-25000" dirty="0" smtClean="0"/>
              <a:t>2</a:t>
            </a:r>
            <a:r>
              <a:rPr lang="en-AU" dirty="0" smtClean="0"/>
              <a:t>) is both added to grapes and wine and also produced by yeasts during fermentation.</a:t>
            </a:r>
          </a:p>
          <a:p>
            <a:r>
              <a:rPr lang="en-AU" dirty="0" smtClean="0"/>
              <a:t>It has a dual role as an antimicrobial and antioxidant in finished wines.</a:t>
            </a:r>
          </a:p>
          <a:p>
            <a:r>
              <a:rPr lang="en-AU" dirty="0" smtClean="0"/>
              <a:t>SO</a:t>
            </a:r>
            <a:r>
              <a:rPr lang="en-AU" baseline="-25000" dirty="0" smtClean="0"/>
              <a:t>2</a:t>
            </a:r>
            <a:r>
              <a:rPr lang="en-AU" dirty="0" smtClean="0"/>
              <a:t> once added to wine exist in a number of equilibrium forms.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058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2949"/>
          </a:xfrm>
        </p:spPr>
        <p:txBody>
          <a:bodyPr/>
          <a:lstStyle/>
          <a:p>
            <a:r>
              <a:rPr lang="en-AU" dirty="0"/>
              <a:t>1. Chemical </a:t>
            </a:r>
            <a:r>
              <a:rPr lang="en-AU" dirty="0" smtClean="0"/>
              <a:t>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1625" cy="56832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 solution it exists in 3 main </a:t>
            </a:r>
            <a:r>
              <a:rPr lang="en-AU" dirty="0" smtClean="0"/>
              <a:t>forms in equilibrium</a:t>
            </a:r>
            <a:endParaRPr lang="en-US" dirty="0" smtClean="0"/>
          </a:p>
          <a:p>
            <a:pPr>
              <a:buNone/>
            </a:pPr>
            <a:endParaRPr lang="en-AU" baseline="30000" dirty="0">
              <a:sym typeface="Wingdings"/>
            </a:endParaRPr>
          </a:p>
          <a:p>
            <a:pPr>
              <a:buNone/>
            </a:pPr>
            <a:endParaRPr lang="en-AU" dirty="0" smtClean="0">
              <a:sym typeface="Wingdings"/>
            </a:endParaRPr>
          </a:p>
          <a:p>
            <a:pPr>
              <a:buNone/>
            </a:pPr>
            <a:endParaRPr lang="en-AU" dirty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057400"/>
            <a:ext cx="5842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057400"/>
            <a:ext cx="584200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981200"/>
            <a:ext cx="12618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ym typeface="Wingdings"/>
              </a:rPr>
              <a:t>HSO</a:t>
            </a:r>
            <a:r>
              <a:rPr lang="en-AU" sz="2000" baseline="-25000" dirty="0" smtClean="0">
                <a:sym typeface="Wingdings"/>
              </a:rPr>
              <a:t>3</a:t>
            </a:r>
            <a:r>
              <a:rPr lang="en-AU" sz="2000" baseline="30000" dirty="0" smtClean="0">
                <a:sym typeface="Wingdings"/>
              </a:rPr>
              <a:t>-</a:t>
            </a:r>
            <a:r>
              <a:rPr lang="en-AU" sz="2000" dirty="0" smtClean="0">
                <a:sym typeface="Wingdings"/>
              </a:rPr>
              <a:t> + H</a:t>
            </a:r>
            <a:r>
              <a:rPr lang="en-AU" sz="2000" baseline="30000" dirty="0" smtClean="0">
                <a:sym typeface="Wingdings"/>
              </a:rPr>
              <a:t>+</a:t>
            </a:r>
          </a:p>
          <a:p>
            <a:r>
              <a:rPr lang="en-AU" dirty="0" err="1" smtClean="0">
                <a:solidFill>
                  <a:srgbClr val="0000FF"/>
                </a:solidFill>
                <a:sym typeface="Wingdings"/>
              </a:rPr>
              <a:t>Bisulfite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981200"/>
            <a:ext cx="129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AU" sz="2000" dirty="0" smtClean="0"/>
              <a:t>SO</a:t>
            </a:r>
            <a:r>
              <a:rPr lang="en-AU" sz="2000" baseline="-25000" dirty="0" smtClean="0"/>
              <a:t>2</a:t>
            </a:r>
            <a:endParaRPr lang="en-AU" sz="2000" dirty="0" smtClean="0"/>
          </a:p>
          <a:p>
            <a:pPr algn="ctr">
              <a:buNone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Molecular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1981200"/>
            <a:ext cx="12987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>
                <a:sym typeface="Wingdings"/>
              </a:rPr>
              <a:t>SO</a:t>
            </a:r>
            <a:r>
              <a:rPr lang="en-AU" sz="2000" baseline="-25000" dirty="0" smtClean="0">
                <a:sym typeface="Wingdings"/>
              </a:rPr>
              <a:t>3</a:t>
            </a:r>
            <a:r>
              <a:rPr lang="en-AU" sz="2000" baseline="30000" dirty="0" smtClean="0">
                <a:sym typeface="Wingdings"/>
              </a:rPr>
              <a:t>2- </a:t>
            </a:r>
            <a:r>
              <a:rPr lang="en-AU" sz="2000" dirty="0" smtClean="0">
                <a:sym typeface="Wingdings"/>
              </a:rPr>
              <a:t>+ 2H</a:t>
            </a:r>
            <a:r>
              <a:rPr lang="en-AU" sz="2000" baseline="30000" dirty="0" smtClean="0">
                <a:sym typeface="Wingdings"/>
              </a:rPr>
              <a:t>+</a:t>
            </a:r>
          </a:p>
          <a:p>
            <a:r>
              <a:rPr lang="en-AU" dirty="0" err="1" smtClean="0">
                <a:solidFill>
                  <a:srgbClr val="008000"/>
                </a:solidFill>
                <a:sym typeface="Wingdings"/>
              </a:rPr>
              <a:t>sulfite</a:t>
            </a:r>
            <a:endParaRPr lang="en-AU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ym typeface="Wingdings"/>
              </a:rPr>
              <a:t>92~99%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1409197" y="3094300"/>
            <a:ext cx="5487405" cy="3040284"/>
            <a:chOff x="739775" y="3048000"/>
            <a:chExt cx="6807200" cy="3641725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3179763" y="3051175"/>
              <a:ext cx="557212" cy="3213100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alpha val="21999"/>
                  </a:schemeClr>
                </a:gs>
                <a:gs pos="100000">
                  <a:schemeClr val="folHlink">
                    <a:alpha val="21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 flipH="1" flipV="1">
              <a:off x="4337050" y="3051175"/>
              <a:ext cx="136525" cy="15875"/>
            </a:xfrm>
            <a:prstGeom prst="line">
              <a:avLst/>
            </a:prstGeom>
            <a:noFill/>
            <a:ln w="28575">
              <a:solidFill>
                <a:srgbClr val="19389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H="1">
              <a:off x="1298575" y="6267450"/>
              <a:ext cx="10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1412875" y="3048000"/>
              <a:ext cx="2600325" cy="3216275"/>
              <a:chOff x="1080" y="1422"/>
              <a:chExt cx="1638" cy="2026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1080" y="1422"/>
                <a:ext cx="96" cy="1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1176" y="1438"/>
                <a:ext cx="92" cy="3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1268" y="1468"/>
                <a:ext cx="80" cy="5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1348" y="1516"/>
                <a:ext cx="72" cy="6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1420" y="1580"/>
                <a:ext cx="64" cy="8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1484" y="1660"/>
                <a:ext cx="40" cy="6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524" y="1726"/>
                <a:ext cx="40" cy="8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564" y="1812"/>
                <a:ext cx="52" cy="15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1616" y="1968"/>
                <a:ext cx="102" cy="31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>
                <a:off x="1718" y="2280"/>
                <a:ext cx="88" cy="26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>
                <a:off x="1806" y="2542"/>
                <a:ext cx="62" cy="19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1868" y="2732"/>
                <a:ext cx="78" cy="24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1946" y="2978"/>
                <a:ext cx="58" cy="11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>
                <a:off x="2004" y="3090"/>
                <a:ext cx="60" cy="8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>
                <a:off x="2064" y="3172"/>
                <a:ext cx="62" cy="7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2126" y="3242"/>
                <a:ext cx="92" cy="7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>
                <a:off x="2218" y="3318"/>
                <a:ext cx="68" cy="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4"/>
              <p:cNvSpPr>
                <a:spLocks noChangeShapeType="1"/>
              </p:cNvSpPr>
              <p:nvPr/>
            </p:nvSpPr>
            <p:spPr bwMode="auto">
              <a:xfrm>
                <a:off x="2286" y="3362"/>
                <a:ext cx="78" cy="3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>
                <a:off x="2364" y="3402"/>
                <a:ext cx="70" cy="2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2434" y="3426"/>
                <a:ext cx="76" cy="18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auto">
              <a:xfrm>
                <a:off x="2510" y="3446"/>
                <a:ext cx="118" cy="2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8"/>
              <p:cNvSpPr>
                <a:spLocks noChangeShapeType="1"/>
              </p:cNvSpPr>
              <p:nvPr/>
            </p:nvSpPr>
            <p:spPr bwMode="auto">
              <a:xfrm>
                <a:off x="2628" y="3448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9"/>
            <p:cNvGrpSpPr>
              <a:grpSpLocks/>
            </p:cNvGrpSpPr>
            <p:nvPr/>
          </p:nvGrpSpPr>
          <p:grpSpPr bwMode="auto">
            <a:xfrm flipV="1">
              <a:off x="1400175" y="3054350"/>
              <a:ext cx="2600325" cy="3216275"/>
              <a:chOff x="1080" y="1422"/>
              <a:chExt cx="1638" cy="2026"/>
            </a:xfrm>
          </p:grpSpPr>
          <p:sp>
            <p:nvSpPr>
              <p:cNvPr id="42" name="Line 30"/>
              <p:cNvSpPr>
                <a:spLocks noChangeShapeType="1"/>
              </p:cNvSpPr>
              <p:nvPr/>
            </p:nvSpPr>
            <p:spPr bwMode="auto">
              <a:xfrm>
                <a:off x="1080" y="1422"/>
                <a:ext cx="96" cy="1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>
                <a:off x="1176" y="1438"/>
                <a:ext cx="92" cy="3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>
                <a:off x="1268" y="1468"/>
                <a:ext cx="80" cy="5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>
                <a:off x="1348" y="1516"/>
                <a:ext cx="72" cy="66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>
                <a:off x="1420" y="1580"/>
                <a:ext cx="64" cy="8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>
                <a:off x="1484" y="1660"/>
                <a:ext cx="40" cy="6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524" y="1726"/>
                <a:ext cx="40" cy="8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7"/>
              <p:cNvSpPr>
                <a:spLocks noChangeShapeType="1"/>
              </p:cNvSpPr>
              <p:nvPr/>
            </p:nvSpPr>
            <p:spPr bwMode="auto">
              <a:xfrm>
                <a:off x="1564" y="1812"/>
                <a:ext cx="52" cy="156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8"/>
              <p:cNvSpPr>
                <a:spLocks noChangeShapeType="1"/>
              </p:cNvSpPr>
              <p:nvPr/>
            </p:nvSpPr>
            <p:spPr bwMode="auto">
              <a:xfrm>
                <a:off x="1616" y="1968"/>
                <a:ext cx="102" cy="31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>
                <a:off x="1718" y="2280"/>
                <a:ext cx="88" cy="26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0"/>
              <p:cNvSpPr>
                <a:spLocks noChangeShapeType="1"/>
              </p:cNvSpPr>
              <p:nvPr/>
            </p:nvSpPr>
            <p:spPr bwMode="auto">
              <a:xfrm>
                <a:off x="1806" y="2542"/>
                <a:ext cx="62" cy="19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1"/>
              <p:cNvSpPr>
                <a:spLocks noChangeShapeType="1"/>
              </p:cNvSpPr>
              <p:nvPr/>
            </p:nvSpPr>
            <p:spPr bwMode="auto">
              <a:xfrm>
                <a:off x="1868" y="2732"/>
                <a:ext cx="78" cy="24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2"/>
              <p:cNvSpPr>
                <a:spLocks noChangeShapeType="1"/>
              </p:cNvSpPr>
              <p:nvPr/>
            </p:nvSpPr>
            <p:spPr bwMode="auto">
              <a:xfrm>
                <a:off x="1946" y="2978"/>
                <a:ext cx="58" cy="11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2004" y="3090"/>
                <a:ext cx="60" cy="8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>
                <a:off x="2064" y="3172"/>
                <a:ext cx="62" cy="7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5"/>
              <p:cNvSpPr>
                <a:spLocks noChangeShapeType="1"/>
              </p:cNvSpPr>
              <p:nvPr/>
            </p:nvSpPr>
            <p:spPr bwMode="auto">
              <a:xfrm>
                <a:off x="2126" y="3242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6"/>
              <p:cNvSpPr>
                <a:spLocks noChangeShapeType="1"/>
              </p:cNvSpPr>
              <p:nvPr/>
            </p:nvSpPr>
            <p:spPr bwMode="auto">
              <a:xfrm>
                <a:off x="2218" y="3318"/>
                <a:ext cx="68" cy="44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7"/>
              <p:cNvSpPr>
                <a:spLocks noChangeShapeType="1"/>
              </p:cNvSpPr>
              <p:nvPr/>
            </p:nvSpPr>
            <p:spPr bwMode="auto">
              <a:xfrm>
                <a:off x="2286" y="3362"/>
                <a:ext cx="78" cy="3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8"/>
              <p:cNvSpPr>
                <a:spLocks noChangeShapeType="1"/>
              </p:cNvSpPr>
              <p:nvPr/>
            </p:nvSpPr>
            <p:spPr bwMode="auto">
              <a:xfrm>
                <a:off x="2364" y="3402"/>
                <a:ext cx="70" cy="2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9"/>
              <p:cNvSpPr>
                <a:spLocks noChangeShapeType="1"/>
              </p:cNvSpPr>
              <p:nvPr/>
            </p:nvSpPr>
            <p:spPr bwMode="auto">
              <a:xfrm>
                <a:off x="2434" y="3426"/>
                <a:ext cx="76" cy="1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0"/>
              <p:cNvSpPr>
                <a:spLocks noChangeShapeType="1"/>
              </p:cNvSpPr>
              <p:nvPr/>
            </p:nvSpPr>
            <p:spPr bwMode="auto">
              <a:xfrm>
                <a:off x="2510" y="3446"/>
                <a:ext cx="118" cy="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1"/>
              <p:cNvSpPr>
                <a:spLocks noChangeShapeType="1"/>
              </p:cNvSpPr>
              <p:nvPr/>
            </p:nvSpPr>
            <p:spPr bwMode="auto">
              <a:xfrm>
                <a:off x="2628" y="3448"/>
                <a:ext cx="90" cy="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52"/>
            <p:cNvGrpSpPr>
              <a:grpSpLocks/>
            </p:cNvGrpSpPr>
            <p:nvPr/>
          </p:nvGrpSpPr>
          <p:grpSpPr bwMode="auto">
            <a:xfrm>
              <a:off x="4467225" y="3051175"/>
              <a:ext cx="2600325" cy="3216275"/>
              <a:chOff x="1080" y="1422"/>
              <a:chExt cx="1638" cy="2026"/>
            </a:xfrm>
          </p:grpSpPr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>
                <a:off x="1080" y="1422"/>
                <a:ext cx="96" cy="1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>
                <a:off x="1176" y="1438"/>
                <a:ext cx="92" cy="3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55"/>
              <p:cNvSpPr>
                <a:spLocks noChangeShapeType="1"/>
              </p:cNvSpPr>
              <p:nvPr/>
            </p:nvSpPr>
            <p:spPr bwMode="auto">
              <a:xfrm>
                <a:off x="1268" y="1468"/>
                <a:ext cx="80" cy="5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56"/>
              <p:cNvSpPr>
                <a:spLocks noChangeShapeType="1"/>
              </p:cNvSpPr>
              <p:nvPr/>
            </p:nvSpPr>
            <p:spPr bwMode="auto">
              <a:xfrm>
                <a:off x="1348" y="1516"/>
                <a:ext cx="72" cy="66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57"/>
              <p:cNvSpPr>
                <a:spLocks noChangeShapeType="1"/>
              </p:cNvSpPr>
              <p:nvPr/>
            </p:nvSpPr>
            <p:spPr bwMode="auto">
              <a:xfrm>
                <a:off x="1420" y="1580"/>
                <a:ext cx="64" cy="8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8"/>
              <p:cNvSpPr>
                <a:spLocks noChangeShapeType="1"/>
              </p:cNvSpPr>
              <p:nvPr/>
            </p:nvSpPr>
            <p:spPr bwMode="auto">
              <a:xfrm>
                <a:off x="1484" y="1660"/>
                <a:ext cx="40" cy="6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9"/>
              <p:cNvSpPr>
                <a:spLocks noChangeShapeType="1"/>
              </p:cNvSpPr>
              <p:nvPr/>
            </p:nvSpPr>
            <p:spPr bwMode="auto">
              <a:xfrm>
                <a:off x="1524" y="1726"/>
                <a:ext cx="40" cy="8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60"/>
              <p:cNvSpPr>
                <a:spLocks noChangeShapeType="1"/>
              </p:cNvSpPr>
              <p:nvPr/>
            </p:nvSpPr>
            <p:spPr bwMode="auto">
              <a:xfrm>
                <a:off x="1564" y="1812"/>
                <a:ext cx="52" cy="156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61"/>
              <p:cNvSpPr>
                <a:spLocks noChangeShapeType="1"/>
              </p:cNvSpPr>
              <p:nvPr/>
            </p:nvSpPr>
            <p:spPr bwMode="auto">
              <a:xfrm>
                <a:off x="1616" y="1968"/>
                <a:ext cx="102" cy="31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62"/>
              <p:cNvSpPr>
                <a:spLocks noChangeShapeType="1"/>
              </p:cNvSpPr>
              <p:nvPr/>
            </p:nvSpPr>
            <p:spPr bwMode="auto">
              <a:xfrm>
                <a:off x="1718" y="2280"/>
                <a:ext cx="88" cy="26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63"/>
              <p:cNvSpPr>
                <a:spLocks noChangeShapeType="1"/>
              </p:cNvSpPr>
              <p:nvPr/>
            </p:nvSpPr>
            <p:spPr bwMode="auto">
              <a:xfrm>
                <a:off x="1806" y="2542"/>
                <a:ext cx="62" cy="19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64"/>
              <p:cNvSpPr>
                <a:spLocks noChangeShapeType="1"/>
              </p:cNvSpPr>
              <p:nvPr/>
            </p:nvSpPr>
            <p:spPr bwMode="auto">
              <a:xfrm>
                <a:off x="1868" y="2732"/>
                <a:ext cx="78" cy="24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5"/>
              <p:cNvSpPr>
                <a:spLocks noChangeShapeType="1"/>
              </p:cNvSpPr>
              <p:nvPr/>
            </p:nvSpPr>
            <p:spPr bwMode="auto">
              <a:xfrm>
                <a:off x="1946" y="2978"/>
                <a:ext cx="58" cy="11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6"/>
              <p:cNvSpPr>
                <a:spLocks noChangeShapeType="1"/>
              </p:cNvSpPr>
              <p:nvPr/>
            </p:nvSpPr>
            <p:spPr bwMode="auto">
              <a:xfrm>
                <a:off x="2004" y="3090"/>
                <a:ext cx="60" cy="8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67"/>
              <p:cNvSpPr>
                <a:spLocks noChangeShapeType="1"/>
              </p:cNvSpPr>
              <p:nvPr/>
            </p:nvSpPr>
            <p:spPr bwMode="auto">
              <a:xfrm>
                <a:off x="2064" y="3172"/>
                <a:ext cx="62" cy="7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68"/>
              <p:cNvSpPr>
                <a:spLocks noChangeShapeType="1"/>
              </p:cNvSpPr>
              <p:nvPr/>
            </p:nvSpPr>
            <p:spPr bwMode="auto">
              <a:xfrm>
                <a:off x="2126" y="3242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9"/>
              <p:cNvSpPr>
                <a:spLocks noChangeShapeType="1"/>
              </p:cNvSpPr>
              <p:nvPr/>
            </p:nvSpPr>
            <p:spPr bwMode="auto">
              <a:xfrm>
                <a:off x="2218" y="3318"/>
                <a:ext cx="68" cy="44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70"/>
              <p:cNvSpPr>
                <a:spLocks noChangeShapeType="1"/>
              </p:cNvSpPr>
              <p:nvPr/>
            </p:nvSpPr>
            <p:spPr bwMode="auto">
              <a:xfrm>
                <a:off x="2286" y="3362"/>
                <a:ext cx="78" cy="3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71"/>
              <p:cNvSpPr>
                <a:spLocks noChangeShapeType="1"/>
              </p:cNvSpPr>
              <p:nvPr/>
            </p:nvSpPr>
            <p:spPr bwMode="auto">
              <a:xfrm>
                <a:off x="2364" y="3402"/>
                <a:ext cx="70" cy="2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72"/>
              <p:cNvSpPr>
                <a:spLocks noChangeShapeType="1"/>
              </p:cNvSpPr>
              <p:nvPr/>
            </p:nvSpPr>
            <p:spPr bwMode="auto">
              <a:xfrm>
                <a:off x="2434" y="3426"/>
                <a:ext cx="76" cy="18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73"/>
              <p:cNvSpPr>
                <a:spLocks noChangeShapeType="1"/>
              </p:cNvSpPr>
              <p:nvPr/>
            </p:nvSpPr>
            <p:spPr bwMode="auto">
              <a:xfrm>
                <a:off x="2510" y="3446"/>
                <a:ext cx="118" cy="2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4"/>
              <p:cNvSpPr>
                <a:spLocks noChangeShapeType="1"/>
              </p:cNvSpPr>
              <p:nvPr/>
            </p:nvSpPr>
            <p:spPr bwMode="auto">
              <a:xfrm>
                <a:off x="2628" y="3448"/>
                <a:ext cx="90" cy="0"/>
              </a:xfrm>
              <a:prstGeom prst="line">
                <a:avLst/>
              </a:prstGeom>
              <a:noFill/>
              <a:ln w="28575">
                <a:solidFill>
                  <a:srgbClr val="19389B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4540250" y="3051175"/>
              <a:ext cx="2457450" cy="3216275"/>
              <a:chOff x="3050" y="1424"/>
              <a:chExt cx="1548" cy="2026"/>
            </a:xfrm>
          </p:grpSpPr>
          <p:sp>
            <p:nvSpPr>
              <p:cNvPr id="88" name="Line 76"/>
              <p:cNvSpPr>
                <a:spLocks noChangeShapeType="1"/>
              </p:cNvSpPr>
              <p:nvPr/>
            </p:nvSpPr>
            <p:spPr bwMode="auto">
              <a:xfrm flipV="1">
                <a:off x="3050" y="3432"/>
                <a:ext cx="96" cy="1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77"/>
              <p:cNvSpPr>
                <a:spLocks noChangeShapeType="1"/>
              </p:cNvSpPr>
              <p:nvPr/>
            </p:nvSpPr>
            <p:spPr bwMode="auto">
              <a:xfrm flipV="1">
                <a:off x="3146" y="3402"/>
                <a:ext cx="92" cy="3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8"/>
              <p:cNvSpPr>
                <a:spLocks noChangeShapeType="1"/>
              </p:cNvSpPr>
              <p:nvPr/>
            </p:nvSpPr>
            <p:spPr bwMode="auto">
              <a:xfrm flipV="1">
                <a:off x="3238" y="3354"/>
                <a:ext cx="80" cy="5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79"/>
              <p:cNvSpPr>
                <a:spLocks noChangeShapeType="1"/>
              </p:cNvSpPr>
              <p:nvPr/>
            </p:nvSpPr>
            <p:spPr bwMode="auto">
              <a:xfrm flipV="1">
                <a:off x="3318" y="3290"/>
                <a:ext cx="72" cy="6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80"/>
              <p:cNvSpPr>
                <a:spLocks noChangeShapeType="1"/>
              </p:cNvSpPr>
              <p:nvPr/>
            </p:nvSpPr>
            <p:spPr bwMode="auto">
              <a:xfrm flipV="1">
                <a:off x="3390" y="3212"/>
                <a:ext cx="64" cy="8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81"/>
              <p:cNvSpPr>
                <a:spLocks noChangeShapeType="1"/>
              </p:cNvSpPr>
              <p:nvPr/>
            </p:nvSpPr>
            <p:spPr bwMode="auto">
              <a:xfrm flipV="1">
                <a:off x="3454" y="3144"/>
                <a:ext cx="40" cy="6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82"/>
              <p:cNvSpPr>
                <a:spLocks noChangeShapeType="1"/>
              </p:cNvSpPr>
              <p:nvPr/>
            </p:nvSpPr>
            <p:spPr bwMode="auto">
              <a:xfrm flipV="1">
                <a:off x="3494" y="3058"/>
                <a:ext cx="40" cy="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83"/>
              <p:cNvSpPr>
                <a:spLocks noChangeShapeType="1"/>
              </p:cNvSpPr>
              <p:nvPr/>
            </p:nvSpPr>
            <p:spPr bwMode="auto">
              <a:xfrm flipV="1">
                <a:off x="3534" y="2904"/>
                <a:ext cx="52" cy="15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4"/>
              <p:cNvSpPr>
                <a:spLocks noChangeShapeType="1"/>
              </p:cNvSpPr>
              <p:nvPr/>
            </p:nvSpPr>
            <p:spPr bwMode="auto">
              <a:xfrm flipV="1">
                <a:off x="3586" y="2592"/>
                <a:ext cx="102" cy="31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5"/>
              <p:cNvSpPr>
                <a:spLocks noChangeShapeType="1"/>
              </p:cNvSpPr>
              <p:nvPr/>
            </p:nvSpPr>
            <p:spPr bwMode="auto">
              <a:xfrm flipV="1">
                <a:off x="3688" y="2330"/>
                <a:ext cx="88" cy="26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86"/>
              <p:cNvSpPr>
                <a:spLocks noChangeShapeType="1"/>
              </p:cNvSpPr>
              <p:nvPr/>
            </p:nvSpPr>
            <p:spPr bwMode="auto">
              <a:xfrm flipV="1">
                <a:off x="3776" y="2140"/>
                <a:ext cx="62" cy="19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7"/>
              <p:cNvSpPr>
                <a:spLocks noChangeShapeType="1"/>
              </p:cNvSpPr>
              <p:nvPr/>
            </p:nvSpPr>
            <p:spPr bwMode="auto">
              <a:xfrm flipV="1">
                <a:off x="3838" y="1892"/>
                <a:ext cx="78" cy="24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88"/>
              <p:cNvSpPr>
                <a:spLocks noChangeShapeType="1"/>
              </p:cNvSpPr>
              <p:nvPr/>
            </p:nvSpPr>
            <p:spPr bwMode="auto">
              <a:xfrm flipV="1">
                <a:off x="3916" y="1782"/>
                <a:ext cx="58" cy="11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89"/>
              <p:cNvSpPr>
                <a:spLocks noChangeShapeType="1"/>
              </p:cNvSpPr>
              <p:nvPr/>
            </p:nvSpPr>
            <p:spPr bwMode="auto">
              <a:xfrm flipV="1">
                <a:off x="3974" y="1700"/>
                <a:ext cx="60" cy="8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0"/>
              <p:cNvSpPr>
                <a:spLocks noChangeShapeType="1"/>
              </p:cNvSpPr>
              <p:nvPr/>
            </p:nvSpPr>
            <p:spPr bwMode="auto">
              <a:xfrm flipV="1">
                <a:off x="4034" y="1630"/>
                <a:ext cx="62" cy="7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91"/>
              <p:cNvSpPr>
                <a:spLocks noChangeShapeType="1"/>
              </p:cNvSpPr>
              <p:nvPr/>
            </p:nvSpPr>
            <p:spPr bwMode="auto">
              <a:xfrm flipV="1">
                <a:off x="4096" y="1554"/>
                <a:ext cx="92" cy="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92"/>
              <p:cNvSpPr>
                <a:spLocks noChangeShapeType="1"/>
              </p:cNvSpPr>
              <p:nvPr/>
            </p:nvSpPr>
            <p:spPr bwMode="auto">
              <a:xfrm flipV="1">
                <a:off x="4188" y="1510"/>
                <a:ext cx="68" cy="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93"/>
              <p:cNvSpPr>
                <a:spLocks noChangeShapeType="1"/>
              </p:cNvSpPr>
              <p:nvPr/>
            </p:nvSpPr>
            <p:spPr bwMode="auto">
              <a:xfrm flipV="1">
                <a:off x="4256" y="1472"/>
                <a:ext cx="78" cy="3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4"/>
              <p:cNvSpPr>
                <a:spLocks noChangeShapeType="1"/>
              </p:cNvSpPr>
              <p:nvPr/>
            </p:nvSpPr>
            <p:spPr bwMode="auto">
              <a:xfrm flipV="1">
                <a:off x="4334" y="1448"/>
                <a:ext cx="70" cy="2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5"/>
              <p:cNvSpPr>
                <a:spLocks noChangeShapeType="1"/>
              </p:cNvSpPr>
              <p:nvPr/>
            </p:nvSpPr>
            <p:spPr bwMode="auto">
              <a:xfrm flipV="1">
                <a:off x="4404" y="1428"/>
                <a:ext cx="76" cy="1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6"/>
              <p:cNvSpPr>
                <a:spLocks noChangeShapeType="1"/>
              </p:cNvSpPr>
              <p:nvPr/>
            </p:nvSpPr>
            <p:spPr bwMode="auto">
              <a:xfrm flipV="1">
                <a:off x="4480" y="1424"/>
                <a:ext cx="118" cy="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Line 97"/>
            <p:cNvSpPr>
              <a:spLocks noChangeShapeType="1"/>
            </p:cNvSpPr>
            <p:nvPr/>
          </p:nvSpPr>
          <p:spPr bwMode="auto">
            <a:xfrm flipV="1">
              <a:off x="6997700" y="3051175"/>
              <a:ext cx="142875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" name="Group 98"/>
            <p:cNvGrpSpPr>
              <a:grpSpLocks/>
            </p:cNvGrpSpPr>
            <p:nvPr/>
          </p:nvGrpSpPr>
          <p:grpSpPr bwMode="auto">
            <a:xfrm>
              <a:off x="1295400" y="3048000"/>
              <a:ext cx="5984875" cy="3311525"/>
              <a:chOff x="1006" y="1422"/>
              <a:chExt cx="3770" cy="2086"/>
            </a:xfrm>
          </p:grpSpPr>
          <p:sp>
            <p:nvSpPr>
              <p:cNvPr id="111" name="Rectangle 99"/>
              <p:cNvSpPr>
                <a:spLocks noChangeArrowheads="1"/>
              </p:cNvSpPr>
              <p:nvPr/>
            </p:nvSpPr>
            <p:spPr bwMode="auto">
              <a:xfrm>
                <a:off x="1074" y="1422"/>
                <a:ext cx="3702" cy="20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00"/>
              <p:cNvSpPr>
                <a:spLocks noChangeShapeType="1"/>
              </p:cNvSpPr>
              <p:nvPr/>
            </p:nvSpPr>
            <p:spPr bwMode="auto">
              <a:xfrm flipH="1">
                <a:off x="1008" y="3036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1"/>
              <p:cNvSpPr>
                <a:spLocks noChangeShapeType="1"/>
              </p:cNvSpPr>
              <p:nvPr/>
            </p:nvSpPr>
            <p:spPr bwMode="auto">
              <a:xfrm flipH="1">
                <a:off x="1006" y="3040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2"/>
              <p:cNvSpPr>
                <a:spLocks noChangeShapeType="1"/>
              </p:cNvSpPr>
              <p:nvPr/>
            </p:nvSpPr>
            <p:spPr bwMode="auto">
              <a:xfrm flipH="1">
                <a:off x="1010" y="2234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3"/>
              <p:cNvSpPr>
                <a:spLocks noChangeShapeType="1"/>
              </p:cNvSpPr>
              <p:nvPr/>
            </p:nvSpPr>
            <p:spPr bwMode="auto">
              <a:xfrm flipH="1">
                <a:off x="1416" y="3444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4"/>
              <p:cNvSpPr>
                <a:spLocks noChangeShapeType="1"/>
              </p:cNvSpPr>
              <p:nvPr/>
            </p:nvSpPr>
            <p:spPr bwMode="auto">
              <a:xfrm flipH="1">
                <a:off x="1006" y="1828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5"/>
              <p:cNvSpPr>
                <a:spLocks noChangeShapeType="1"/>
              </p:cNvSpPr>
              <p:nvPr/>
            </p:nvSpPr>
            <p:spPr bwMode="auto">
              <a:xfrm flipH="1">
                <a:off x="1010" y="1424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06"/>
              <p:cNvSpPr>
                <a:spLocks noChangeShapeType="1"/>
              </p:cNvSpPr>
              <p:nvPr/>
            </p:nvSpPr>
            <p:spPr bwMode="auto">
              <a:xfrm flipH="1">
                <a:off x="1010" y="2642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07"/>
              <p:cNvSpPr>
                <a:spLocks noChangeShapeType="1"/>
              </p:cNvSpPr>
              <p:nvPr/>
            </p:nvSpPr>
            <p:spPr bwMode="auto">
              <a:xfrm>
                <a:off x="1818" y="3450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08"/>
              <p:cNvSpPr>
                <a:spLocks noChangeShapeType="1"/>
              </p:cNvSpPr>
              <p:nvPr/>
            </p:nvSpPr>
            <p:spPr bwMode="auto">
              <a:xfrm>
                <a:off x="2554" y="3454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09"/>
              <p:cNvSpPr>
                <a:spLocks noChangeShapeType="1"/>
              </p:cNvSpPr>
              <p:nvPr/>
            </p:nvSpPr>
            <p:spPr bwMode="auto">
              <a:xfrm>
                <a:off x="3302" y="3452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10"/>
              <p:cNvSpPr>
                <a:spLocks noChangeShapeType="1"/>
              </p:cNvSpPr>
              <p:nvPr/>
            </p:nvSpPr>
            <p:spPr bwMode="auto">
              <a:xfrm>
                <a:off x="4032" y="3450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11"/>
              <p:cNvSpPr>
                <a:spLocks noChangeShapeType="1"/>
              </p:cNvSpPr>
              <p:nvPr/>
            </p:nvSpPr>
            <p:spPr bwMode="auto">
              <a:xfrm>
                <a:off x="4774" y="3448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" name="Text Box 113"/>
            <p:cNvSpPr txBox="1">
              <a:spLocks noChangeArrowheads="1"/>
            </p:cNvSpPr>
            <p:nvPr/>
          </p:nvSpPr>
          <p:spPr bwMode="auto">
            <a:xfrm>
              <a:off x="739775" y="3521075"/>
              <a:ext cx="596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AU" sz="1600" dirty="0"/>
                <a:t>80</a:t>
              </a:r>
              <a:endParaRPr lang="en-US" sz="1600" dirty="0"/>
            </a:p>
          </p:txBody>
        </p:sp>
        <p:sp>
          <p:nvSpPr>
            <p:cNvPr id="125" name="Text Box 114"/>
            <p:cNvSpPr txBox="1">
              <a:spLocks noChangeArrowheads="1"/>
            </p:cNvSpPr>
            <p:nvPr/>
          </p:nvSpPr>
          <p:spPr bwMode="auto">
            <a:xfrm>
              <a:off x="739775" y="4168775"/>
              <a:ext cx="596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AU" sz="1600"/>
                <a:t>60</a:t>
              </a:r>
              <a:endParaRPr lang="en-US" sz="1600"/>
            </a:p>
          </p:txBody>
        </p:sp>
        <p:sp>
          <p:nvSpPr>
            <p:cNvPr id="126" name="Text Box 115"/>
            <p:cNvSpPr txBox="1">
              <a:spLocks noChangeArrowheads="1"/>
            </p:cNvSpPr>
            <p:nvPr/>
          </p:nvSpPr>
          <p:spPr bwMode="auto">
            <a:xfrm>
              <a:off x="739775" y="4816475"/>
              <a:ext cx="596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AU" sz="1600"/>
                <a:t>40</a:t>
              </a:r>
              <a:endParaRPr lang="en-US" sz="1600"/>
            </a:p>
          </p:txBody>
        </p:sp>
        <p:sp>
          <p:nvSpPr>
            <p:cNvPr id="127" name="Text Box 116"/>
            <p:cNvSpPr txBox="1">
              <a:spLocks noChangeArrowheads="1"/>
            </p:cNvSpPr>
            <p:nvPr/>
          </p:nvSpPr>
          <p:spPr bwMode="auto">
            <a:xfrm>
              <a:off x="739775" y="5438775"/>
              <a:ext cx="596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AU" sz="1600"/>
                <a:t>20</a:t>
              </a:r>
              <a:endParaRPr lang="en-US" sz="1600"/>
            </a:p>
          </p:txBody>
        </p:sp>
        <p:sp>
          <p:nvSpPr>
            <p:cNvPr id="128" name="Text Box 117"/>
            <p:cNvSpPr txBox="1">
              <a:spLocks noChangeArrowheads="1"/>
            </p:cNvSpPr>
            <p:nvPr/>
          </p:nvSpPr>
          <p:spPr bwMode="auto">
            <a:xfrm>
              <a:off x="739775" y="6099175"/>
              <a:ext cx="5969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AU" sz="1600"/>
                <a:t>0</a:t>
              </a:r>
              <a:endParaRPr lang="en-US" sz="1600"/>
            </a:p>
          </p:txBody>
        </p:sp>
        <p:sp>
          <p:nvSpPr>
            <p:cNvPr id="129" name="Text Box 118"/>
            <p:cNvSpPr txBox="1">
              <a:spLocks noChangeArrowheads="1"/>
            </p:cNvSpPr>
            <p:nvPr/>
          </p:nvSpPr>
          <p:spPr bwMode="auto">
            <a:xfrm>
              <a:off x="1273175" y="6353175"/>
              <a:ext cx="254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AU" sz="1600"/>
                <a:t>0</a:t>
              </a:r>
              <a:endParaRPr lang="en-US" sz="1600"/>
            </a:p>
          </p:txBody>
        </p:sp>
        <p:sp>
          <p:nvSpPr>
            <p:cNvPr id="130" name="Text Box 119"/>
            <p:cNvSpPr txBox="1">
              <a:spLocks noChangeArrowheads="1"/>
            </p:cNvSpPr>
            <p:nvPr/>
          </p:nvSpPr>
          <p:spPr bwMode="auto">
            <a:xfrm>
              <a:off x="2428875" y="6353175"/>
              <a:ext cx="254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AU" sz="1600"/>
                <a:t>2</a:t>
              </a:r>
              <a:endParaRPr lang="en-US" sz="1600"/>
            </a:p>
          </p:txBody>
        </p:sp>
        <p:sp>
          <p:nvSpPr>
            <p:cNvPr id="131" name="Text Box 120"/>
            <p:cNvSpPr txBox="1">
              <a:spLocks noChangeArrowheads="1"/>
            </p:cNvSpPr>
            <p:nvPr/>
          </p:nvSpPr>
          <p:spPr bwMode="auto">
            <a:xfrm>
              <a:off x="3597275" y="6353175"/>
              <a:ext cx="254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AU" sz="1600"/>
                <a:t>4</a:t>
              </a:r>
              <a:endParaRPr lang="en-US" sz="1600"/>
            </a:p>
          </p:txBody>
        </p:sp>
        <p:sp>
          <p:nvSpPr>
            <p:cNvPr id="132" name="Text Box 121"/>
            <p:cNvSpPr txBox="1">
              <a:spLocks noChangeArrowheads="1"/>
            </p:cNvSpPr>
            <p:nvPr/>
          </p:nvSpPr>
          <p:spPr bwMode="auto">
            <a:xfrm>
              <a:off x="4791075" y="6353175"/>
              <a:ext cx="254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AU" sz="1600"/>
                <a:t>6</a:t>
              </a:r>
              <a:endParaRPr lang="en-US" sz="1600"/>
            </a:p>
          </p:txBody>
        </p:sp>
        <p:sp>
          <p:nvSpPr>
            <p:cNvPr id="133" name="Text Box 122"/>
            <p:cNvSpPr txBox="1">
              <a:spLocks noChangeArrowheads="1"/>
            </p:cNvSpPr>
            <p:nvPr/>
          </p:nvSpPr>
          <p:spPr bwMode="auto">
            <a:xfrm>
              <a:off x="7000875" y="6353175"/>
              <a:ext cx="546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AU" sz="1600"/>
                <a:t>10</a:t>
              </a:r>
              <a:endParaRPr lang="en-US" sz="1600"/>
            </a:p>
          </p:txBody>
        </p:sp>
        <p:sp>
          <p:nvSpPr>
            <p:cNvPr id="134" name="Text Box 123"/>
            <p:cNvSpPr txBox="1">
              <a:spLocks noChangeArrowheads="1"/>
            </p:cNvSpPr>
            <p:nvPr/>
          </p:nvSpPr>
          <p:spPr bwMode="auto">
            <a:xfrm>
              <a:off x="5946775" y="6353175"/>
              <a:ext cx="254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AU" sz="1600"/>
                <a:t>8</a:t>
              </a:r>
              <a:endParaRPr lang="en-US" sz="1600"/>
            </a:p>
          </p:txBody>
        </p:sp>
        <p:sp>
          <p:nvSpPr>
            <p:cNvPr id="135" name="Line 124"/>
            <p:cNvSpPr>
              <a:spLocks noChangeShapeType="1"/>
            </p:cNvSpPr>
            <p:nvPr/>
          </p:nvSpPr>
          <p:spPr bwMode="auto">
            <a:xfrm>
              <a:off x="1403350" y="6267450"/>
              <a:ext cx="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45"/>
            <p:cNvSpPr>
              <a:spLocks noChangeShapeType="1"/>
            </p:cNvSpPr>
            <p:nvPr/>
          </p:nvSpPr>
          <p:spPr bwMode="auto">
            <a:xfrm flipV="1">
              <a:off x="3165475" y="6276975"/>
              <a:ext cx="0" cy="42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0200" y="1981200"/>
            <a:ext cx="728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+ </a:t>
            </a:r>
            <a:r>
              <a:rPr lang="en-AU" sz="2000" dirty="0"/>
              <a:t>H</a:t>
            </a:r>
            <a:r>
              <a:rPr lang="en-AU" sz="2000" baseline="-25000" dirty="0"/>
              <a:t>2</a:t>
            </a:r>
            <a:r>
              <a:rPr lang="en-AU" sz="2000" dirty="0"/>
              <a:t>0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2900" y="625032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9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9149"/>
          </a:xfrm>
        </p:spPr>
        <p:txBody>
          <a:bodyPr/>
          <a:lstStyle/>
          <a:p>
            <a:r>
              <a:rPr lang="en-AU" dirty="0"/>
              <a:t>1. Chemical </a:t>
            </a:r>
            <a:r>
              <a:rPr lang="en-AU" dirty="0" smtClean="0"/>
              <a:t>entity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7921625" cy="1406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These forms also interact with other wine components.</a:t>
            </a:r>
          </a:p>
          <a:p>
            <a:pPr>
              <a:buNone/>
            </a:pPr>
            <a:r>
              <a:rPr lang="en-AU" dirty="0" smtClean="0"/>
              <a:t>The </a:t>
            </a:r>
            <a:r>
              <a:rPr lang="en-AU" dirty="0" err="1" smtClean="0"/>
              <a:t>bisulfite</a:t>
            </a:r>
            <a:r>
              <a:rPr lang="en-AU" dirty="0" smtClean="0"/>
              <a:t> anion reacts with carbonyls, particularly acetaldehyde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664826" y="5203784"/>
            <a:ext cx="2438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2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4103226" y="5203784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79226" y="4822784"/>
            <a:ext cx="56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free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398626" y="482278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bound</a:t>
            </a:r>
            <a:endParaRPr lang="en-AU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64826" y="5889584"/>
            <a:ext cx="6096000" cy="369332"/>
            <a:chOff x="1676400" y="5410200"/>
            <a:chExt cx="6096000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4114800" y="5410200"/>
              <a:ext cx="618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total</a:t>
              </a:r>
              <a:endParaRPr lang="en-AU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6400" y="5715000"/>
              <a:ext cx="6096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772400" y="5562600"/>
              <a:ext cx="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676400" y="5562600"/>
              <a:ext cx="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9626" y="2741592"/>
            <a:ext cx="4778375" cy="88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26" y="3679752"/>
            <a:ext cx="2004330" cy="11546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69626" y="5356184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SO</a:t>
            </a:r>
            <a:r>
              <a:rPr lang="en-AU" sz="1200" baseline="-25000" dirty="0" smtClean="0"/>
              <a:t>2</a:t>
            </a:r>
            <a:r>
              <a:rPr lang="en-AU" sz="1200" dirty="0" smtClean="0"/>
              <a:t>      HSO</a:t>
            </a:r>
            <a:r>
              <a:rPr lang="en-AU" sz="1200" baseline="-25000" dirty="0" smtClean="0"/>
              <a:t>3</a:t>
            </a:r>
            <a:r>
              <a:rPr lang="en-AU" sz="1200" baseline="30000" dirty="0" smtClean="0"/>
              <a:t>-</a:t>
            </a:r>
            <a:r>
              <a:rPr lang="en-AU" sz="1200" dirty="0" smtClean="0"/>
              <a:t>       SO</a:t>
            </a:r>
            <a:r>
              <a:rPr lang="en-AU" sz="1200" baseline="-25000" dirty="0" smtClean="0"/>
              <a:t>3</a:t>
            </a:r>
            <a:r>
              <a:rPr lang="en-AU" sz="1200" baseline="30000" dirty="0" smtClean="0"/>
              <a:t>2-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03226" y="5356184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/>
              <a:t>SO</a:t>
            </a:r>
            <a:r>
              <a:rPr lang="en-AU" sz="1200" baseline="-25000" dirty="0"/>
              <a:t>2 </a:t>
            </a:r>
            <a:r>
              <a:rPr lang="en-AU" sz="1200" dirty="0"/>
              <a:t>bound to acetaldehyde, </a:t>
            </a:r>
            <a:r>
              <a:rPr lang="en-AU" sz="1200" dirty="0" err="1"/>
              <a:t>phenolics</a:t>
            </a:r>
            <a:r>
              <a:rPr lang="en-AU" sz="1200" dirty="0"/>
              <a:t>, colour, sugars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664826" y="5203784"/>
            <a:ext cx="6019800" cy="609600"/>
            <a:chOff x="1600200" y="5943600"/>
            <a:chExt cx="6019800" cy="609600"/>
          </a:xfrm>
        </p:grpSpPr>
        <p:sp>
          <p:nvSpPr>
            <p:cNvPr id="20" name="Rectangle 19"/>
            <p:cNvSpPr/>
            <p:nvPr/>
          </p:nvSpPr>
          <p:spPr>
            <a:xfrm>
              <a:off x="1600200" y="5943600"/>
              <a:ext cx="6019800" cy="609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75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5000" y="6096000"/>
              <a:ext cx="1531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 smtClean="0"/>
                <a:t>SO</a:t>
              </a:r>
              <a:r>
                <a:rPr lang="en-AU" sz="1200" baseline="-25000" dirty="0" smtClean="0"/>
                <a:t>2</a:t>
              </a:r>
              <a:r>
                <a:rPr lang="en-AU" sz="1200" dirty="0" smtClean="0"/>
                <a:t>      HSO</a:t>
              </a:r>
              <a:r>
                <a:rPr lang="en-AU" sz="1200" baseline="-25000" dirty="0" smtClean="0"/>
                <a:t>3</a:t>
              </a:r>
              <a:r>
                <a:rPr lang="en-AU" sz="1200" baseline="30000" dirty="0" smtClean="0"/>
                <a:t>-</a:t>
              </a:r>
              <a:r>
                <a:rPr lang="en-AU" sz="1200" dirty="0" smtClean="0"/>
                <a:t>       SO</a:t>
              </a:r>
              <a:r>
                <a:rPr lang="en-AU" sz="1200" baseline="-25000" dirty="0" smtClean="0"/>
                <a:t>3</a:t>
              </a:r>
              <a:r>
                <a:rPr lang="en-AU" sz="1200" baseline="30000" dirty="0" smtClean="0"/>
                <a:t>2-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6200" y="6019800"/>
              <a:ext cx="1828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200" dirty="0" smtClean="0"/>
                <a:t>SO</a:t>
              </a:r>
              <a:r>
                <a:rPr lang="en-AU" sz="1200" baseline="-25000" dirty="0" smtClean="0"/>
                <a:t>2 </a:t>
              </a:r>
              <a:r>
                <a:rPr lang="en-AU" sz="1200" dirty="0" smtClean="0"/>
                <a:t>bound to phenolics, colour, sugars</a:t>
              </a:r>
              <a:endParaRPr lang="en-AU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48400" y="6019800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1200" dirty="0" smtClean="0"/>
                <a:t>SO</a:t>
              </a:r>
              <a:r>
                <a:rPr lang="en-AU" sz="1200" baseline="-25000" dirty="0" smtClean="0"/>
                <a:t>2 </a:t>
              </a:r>
              <a:r>
                <a:rPr lang="en-AU" sz="1200" dirty="0" smtClean="0"/>
                <a:t>bound to acetaldehyde</a:t>
              </a:r>
              <a:endParaRPr lang="en-A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28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  <p:bldP spid="7" grpId="0"/>
      <p:bldP spid="2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2. Units of measurement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main measurement of </a:t>
            </a:r>
            <a:r>
              <a:rPr lang="en-AU" dirty="0" smtClean="0"/>
              <a:t>interest </a:t>
            </a:r>
            <a:r>
              <a:rPr lang="en-AU" dirty="0" smtClean="0"/>
              <a:t>in most regulatory systems is </a:t>
            </a:r>
            <a:r>
              <a:rPr lang="en-AU" b="1" dirty="0" smtClean="0"/>
              <a:t>total SO</a:t>
            </a:r>
            <a:r>
              <a:rPr lang="en-AU" b="1" baseline="-25000" dirty="0" smtClean="0"/>
              <a:t>2 </a:t>
            </a:r>
            <a:r>
              <a:rPr lang="en-AU" dirty="0" smtClean="0"/>
              <a:t>(TSO</a:t>
            </a:r>
            <a:r>
              <a:rPr lang="en-AU" baseline="-25000" dirty="0" smtClean="0"/>
              <a:t>2</a:t>
            </a:r>
            <a:r>
              <a:rPr lang="en-AU" dirty="0" smtClean="0"/>
              <a:t>).</a:t>
            </a:r>
          </a:p>
          <a:p>
            <a:r>
              <a:rPr lang="en-AU" dirty="0" smtClean="0"/>
              <a:t>This </a:t>
            </a:r>
            <a:r>
              <a:rPr lang="en-AU" dirty="0" smtClean="0"/>
              <a:t>includes the summation of all forms of SO</a:t>
            </a:r>
            <a:r>
              <a:rPr lang="en-AU" baseline="-25000" dirty="0" smtClean="0"/>
              <a:t>2</a:t>
            </a:r>
            <a:r>
              <a:rPr lang="en-AU" dirty="0" smtClean="0"/>
              <a:t> present including bound and unbound forms.</a:t>
            </a:r>
          </a:p>
          <a:p>
            <a:r>
              <a:rPr lang="en-AU" dirty="0" smtClean="0"/>
              <a:t>In most </a:t>
            </a:r>
            <a:r>
              <a:rPr lang="en-AU" dirty="0" smtClean="0"/>
              <a:t>economies </a:t>
            </a:r>
            <a:r>
              <a:rPr lang="en-AU" dirty="0" smtClean="0"/>
              <a:t>which regulate TSO</a:t>
            </a:r>
            <a:r>
              <a:rPr lang="en-AU" baseline="-25000" dirty="0" smtClean="0"/>
              <a:t>2</a:t>
            </a:r>
            <a:r>
              <a:rPr lang="en-AU" dirty="0" smtClean="0"/>
              <a:t> it is expressed in terms of mg/L of the wine.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1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Limits of measurement</a:t>
            </a:r>
            <a:endParaRPr lang="en-AU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5505"/>
            <a:ext cx="4431030" cy="332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2235505"/>
            <a:ext cx="4431030" cy="3326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970" y="1778431"/>
            <a:ext cx="75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B050"/>
                </a:solidFill>
              </a:rPr>
              <a:t>White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8048" y="1778431"/>
            <a:ext cx="54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rgbClr val="C00000"/>
                </a:solidFill>
              </a:rPr>
              <a:t>Red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078" y="6007261"/>
            <a:ext cx="734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Importantly, standard deviations of </a:t>
            </a:r>
            <a:r>
              <a:rPr lang="en-AU" dirty="0" smtClean="0">
                <a:solidFill>
                  <a:srgbClr val="00B050"/>
                </a:solidFill>
              </a:rPr>
              <a:t>19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rgbClr val="C00000"/>
                </a:solidFill>
              </a:rPr>
              <a:t>36</a:t>
            </a:r>
            <a:r>
              <a:rPr lang="en-AU" dirty="0" smtClean="0"/>
              <a:t> for whites and red respectively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" y="1420547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APEC 2015 Ring Test Results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636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Limits of measurement</a:t>
            </a:r>
            <a:endParaRPr lang="en-AU" dirty="0"/>
          </a:p>
        </p:txBody>
      </p:sp>
      <p:graphicFrame>
        <p:nvGraphicFramePr>
          <p:cNvPr id="5" name="Group 3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976825"/>
              </p:ext>
            </p:extLst>
          </p:nvPr>
        </p:nvGraphicFramePr>
        <p:xfrm>
          <a:off x="242827" y="2731045"/>
          <a:ext cx="4537276" cy="2522268"/>
        </p:xfrm>
        <a:graphic>
          <a:graphicData uri="http://schemas.openxmlformats.org/drawingml/2006/table">
            <a:tbl>
              <a:tblPr/>
              <a:tblGrid>
                <a:gridCol w="474562"/>
                <a:gridCol w="497711"/>
                <a:gridCol w="520861"/>
                <a:gridCol w="509286"/>
                <a:gridCol w="497711"/>
                <a:gridCol w="486137"/>
                <a:gridCol w="567159"/>
                <a:gridCol w="567160"/>
                <a:gridCol w="416689"/>
              </a:tblGrid>
              <a:tr h="6750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1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2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Round 3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2" marB="45722" vert="vert2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</a:p>
                  </a:txBody>
                  <a:tcPr marT="45722" marB="45722" vert="vert2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77" y="1690689"/>
            <a:ext cx="4084827" cy="42566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2827" y="2118168"/>
            <a:ext cx="25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2015 </a:t>
            </a:r>
            <a:r>
              <a:rPr lang="en-AU" dirty="0" err="1" smtClean="0"/>
              <a:t>Interwinery</a:t>
            </a:r>
            <a:r>
              <a:rPr lang="en-AU" dirty="0" smtClean="0"/>
              <a:t> 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2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44829"/>
            <a:ext cx="7886700" cy="504438"/>
          </a:xfrm>
        </p:spPr>
        <p:txBody>
          <a:bodyPr/>
          <a:lstStyle/>
          <a:p>
            <a:r>
              <a:rPr lang="en-AU" dirty="0"/>
              <a:t>4. 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Four common methods</a:t>
            </a:r>
          </a:p>
          <a:p>
            <a:pPr>
              <a:buFont typeface="Courier New" pitchFamily="49" charset="0"/>
              <a:buChar char="o"/>
            </a:pPr>
            <a:r>
              <a:rPr lang="en-AU" dirty="0" smtClean="0"/>
              <a:t>aeration / oxidation</a:t>
            </a:r>
          </a:p>
          <a:p>
            <a:pPr>
              <a:buFont typeface="Courier New" pitchFamily="49" charset="0"/>
              <a:buChar char="o"/>
            </a:pPr>
            <a:r>
              <a:rPr lang="en-AU" dirty="0" smtClean="0"/>
              <a:t>Ripper</a:t>
            </a:r>
          </a:p>
          <a:p>
            <a:pPr>
              <a:buFont typeface="Courier New" pitchFamily="49" charset="0"/>
              <a:buChar char="o"/>
            </a:pPr>
            <a:r>
              <a:rPr lang="en-AU" dirty="0" smtClean="0"/>
              <a:t>flow analysis</a:t>
            </a:r>
          </a:p>
          <a:p>
            <a:pPr>
              <a:buFont typeface="Courier New" pitchFamily="49" charset="0"/>
              <a:buChar char="o"/>
            </a:pPr>
            <a:r>
              <a:rPr lang="en-AU" dirty="0" smtClean="0"/>
              <a:t>enzymatic</a:t>
            </a:r>
          </a:p>
          <a:p>
            <a:endParaRPr lang="en-AU" dirty="0" smtClean="0"/>
          </a:p>
        </p:txBody>
      </p:sp>
      <p:pic>
        <p:nvPicPr>
          <p:cNvPr id="5" name="Picture 4" descr="CRW_15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251422"/>
            <a:ext cx="4191000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4. Methodologies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Aeration / oxidation (also known as </a:t>
            </a:r>
            <a:r>
              <a:rPr lang="en-AU" dirty="0" err="1" smtClean="0"/>
              <a:t>Monier</a:t>
            </a:r>
            <a:r>
              <a:rPr lang="en-AU" dirty="0" smtClean="0"/>
              <a:t>/Williams or Rankine) is generally considered the reference method and is least prone to interference by wine components for TSO</a:t>
            </a:r>
            <a:r>
              <a:rPr lang="en-AU" baseline="-25000" dirty="0" smtClean="0"/>
              <a:t>2</a:t>
            </a:r>
            <a:r>
              <a:rPr lang="en-AU" dirty="0" smtClean="0"/>
              <a:t>.</a:t>
            </a:r>
          </a:p>
          <a:p>
            <a:r>
              <a:rPr lang="en-AU" dirty="0" smtClean="0"/>
              <a:t>Ripper (or iodic titration) is also </a:t>
            </a:r>
            <a:r>
              <a:rPr lang="en-AU" dirty="0" smtClean="0"/>
              <a:t>commonly used </a:t>
            </a:r>
            <a:r>
              <a:rPr lang="en-AU" dirty="0" smtClean="0"/>
              <a:t>but suffers from phenolic interference.</a:t>
            </a:r>
          </a:p>
          <a:p>
            <a:r>
              <a:rPr lang="en-AU" dirty="0" smtClean="0"/>
              <a:t>The other methods while well developed are not as commonly used and generally referenced against the first two methods.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5880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2007 Plain white follow 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hite follow on-NEW.pptx" id="{F39A19E8-2D73-41B3-90DE-3154DF839ACF}" vid="{82E10DEC-9AE9-49F8-A881-B15DB259E5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AWRI PowerPoint white follow on</Template>
  <TotalTime>977</TotalTime>
  <Words>983</Words>
  <Application>Microsoft Office PowerPoint</Application>
  <PresentationFormat>On-screen Show (4:3)</PresentationFormat>
  <Paragraphs>161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Wingdings</vt:lpstr>
      <vt:lpstr>PowerPoint 2007 Plain white follow on</vt:lpstr>
      <vt:lpstr> Laboratory Methods Workshop  Total Sulfur Dioxide</vt:lpstr>
      <vt:lpstr>1. Chemical entity</vt:lpstr>
      <vt:lpstr>1. Chemical entity</vt:lpstr>
      <vt:lpstr>1. Chemical entity</vt:lpstr>
      <vt:lpstr>2. Units of measurement</vt:lpstr>
      <vt:lpstr>3. Limits of measurement</vt:lpstr>
      <vt:lpstr>3. Limits of measurement</vt:lpstr>
      <vt:lpstr>4. Methodologies</vt:lpstr>
      <vt:lpstr>4. Methodologies</vt:lpstr>
      <vt:lpstr>Practical application (A/O) </vt:lpstr>
      <vt:lpstr>Practical application (A/O) </vt:lpstr>
      <vt:lpstr>Practical application (Ripper) </vt:lpstr>
      <vt:lpstr>Common issues / interferents</vt:lpstr>
      <vt:lpstr>Common issues / interferents</vt:lpstr>
      <vt:lpstr>Quality control </vt:lpstr>
      <vt:lpstr>Precautions (AO)  </vt:lpstr>
      <vt:lpstr>Troubleshooting (AO)</vt:lpstr>
      <vt:lpstr>Troubleshooting (AO)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IWTS  Laboratory Methods Workshop  Total Sulfur Dioxide</dc:title>
  <dc:creator>Eric Wilkes</dc:creator>
  <cp:lastModifiedBy>Cardozo, Maria S.</cp:lastModifiedBy>
  <cp:revision>29</cp:revision>
  <dcterms:created xsi:type="dcterms:W3CDTF">2016-05-10T01:03:14Z</dcterms:created>
  <dcterms:modified xsi:type="dcterms:W3CDTF">2016-05-17T16:19:00Z</dcterms:modified>
</cp:coreProperties>
</file>