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21"/>
  </p:notesMasterIdLst>
  <p:handoutMasterIdLst>
    <p:handoutMasterId r:id="rId22"/>
  </p:handoutMasterIdLst>
  <p:sldIdLst>
    <p:sldId id="261" r:id="rId3"/>
    <p:sldId id="257" r:id="rId4"/>
    <p:sldId id="262" r:id="rId5"/>
    <p:sldId id="263" r:id="rId6"/>
    <p:sldId id="264" r:id="rId7"/>
    <p:sldId id="265" r:id="rId8"/>
    <p:sldId id="266" r:id="rId9"/>
    <p:sldId id="267" r:id="rId10"/>
    <p:sldId id="268" r:id="rId11"/>
    <p:sldId id="269" r:id="rId12"/>
    <p:sldId id="274" r:id="rId13"/>
    <p:sldId id="270" r:id="rId14"/>
    <p:sldId id="271" r:id="rId15"/>
    <p:sldId id="272" r:id="rId16"/>
    <p:sldId id="273" r:id="rId17"/>
    <p:sldId id="275" r:id="rId18"/>
    <p:sldId id="277" r:id="rId19"/>
    <p:sldId id="276"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88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7" autoAdjust="0"/>
    <p:restoredTop sz="94660"/>
  </p:normalViewPr>
  <p:slideViewPr>
    <p:cSldViewPr snapToGrid="0">
      <p:cViewPr varScale="1">
        <p:scale>
          <a:sx n="110" d="100"/>
          <a:sy n="110" d="100"/>
        </p:scale>
        <p:origin x="156" y="108"/>
      </p:cViewPr>
      <p:guideLst>
        <p:guide pos="2880"/>
        <p:guide orient="horz" pos="216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2" d="100"/>
          <a:sy n="82" d="100"/>
        </p:scale>
        <p:origin x="385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9041DB8-B66F-4DC8-A96E-33677E0F90FF}" type="datetimeFigureOut">
              <a:rPr lang="en-US" smtClean="0"/>
              <a:t>9/28/2016</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604A0D4-B89B-4ADD-AF9E-38636B40EE4E}" type="slidenum">
              <a:rPr lang="en-US" smtClean="0"/>
              <a:t>‹#›</a:t>
            </a:fld>
            <a:endParaRPr lang="en-US"/>
          </a:p>
        </p:txBody>
      </p:sp>
    </p:spTree>
    <p:extLst>
      <p:ext uri="{BB962C8B-B14F-4D97-AF65-F5344CB8AC3E}">
        <p14:creationId xmlns:p14="http://schemas.microsoft.com/office/powerpoint/2010/main" val="4247389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B49C4A-65AC-492D-9701-81B46C3AD0E4}" type="datetimeFigureOut">
              <a:rPr lang="en-US" smtClean="0"/>
              <a:t>9/28/2016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869989-EB00-4EE7-BCB5-25BDC5BB29F8}" type="slidenum">
              <a:rPr lang="en-US" smtClean="0"/>
              <a:t>‹#›</a:t>
            </a:fld>
            <a:endParaRPr lang="en-US"/>
          </a:p>
        </p:txBody>
      </p:sp>
    </p:spTree>
    <p:extLst>
      <p:ext uri="{BB962C8B-B14F-4D97-AF65-F5344CB8AC3E}">
        <p14:creationId xmlns:p14="http://schemas.microsoft.com/office/powerpoint/2010/main" val="2193636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2</a:t>
            </a:fld>
            <a:endParaRPr lang="en-US"/>
          </a:p>
        </p:txBody>
      </p:sp>
    </p:spTree>
    <p:extLst>
      <p:ext uri="{BB962C8B-B14F-4D97-AF65-F5344CB8AC3E}">
        <p14:creationId xmlns:p14="http://schemas.microsoft.com/office/powerpoint/2010/main" val="19803039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 name="Group 4"/>
          <p:cNvGrpSpPr/>
          <p:nvPr userDrawn="1"/>
        </p:nvGrpSpPr>
        <p:grpSpPr bwMode="hidden">
          <a:xfrm>
            <a:off x="-9418" y="-68921"/>
            <a:ext cx="9144002" cy="6858000"/>
            <a:chOff x="-1" y="0"/>
            <a:chExt cx="12192002" cy="6858000"/>
          </a:xfrm>
        </p:grpSpPr>
        <p:cxnSp>
          <p:nvCxnSpPr>
            <p:cNvPr id="6" name="Straight Connector 5"/>
            <p:cNvCxnSpPr/>
            <p:nvPr/>
          </p:nvCxnSpPr>
          <p:spPr bwMode="hidden">
            <a:xfrm>
              <a:off x="61019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bwMode="hidden">
            <a:xfrm>
              <a:off x="182933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304847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426760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548674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670588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792502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914416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1036329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158243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2819" y="38648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1611181"/>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2835877"/>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4060573"/>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5285269"/>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650996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3" name="Group 22"/>
            <p:cNvGrpSpPr/>
            <p:nvPr userDrawn="1"/>
          </p:nvGrpSpPr>
          <p:grpSpPr bwMode="hidden">
            <a:xfrm>
              <a:off x="-1" y="0"/>
              <a:ext cx="12192001" cy="6858000"/>
              <a:chOff x="-1" y="0"/>
              <a:chExt cx="12192001" cy="6858000"/>
            </a:xfrm>
          </p:grpSpPr>
          <p:cxnSp>
            <p:nvCxnSpPr>
              <p:cNvPr id="41" name="Straight Connector 40"/>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510650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46" name="Group 45"/>
              <p:cNvGrpSpPr/>
              <p:nvPr/>
            </p:nvGrpSpPr>
            <p:grpSpPr bwMode="hidden">
              <a:xfrm>
                <a:off x="6327885" y="0"/>
                <a:ext cx="5864115" cy="5898673"/>
                <a:chOff x="6327885" y="0"/>
                <a:chExt cx="5864115" cy="5898673"/>
              </a:xfrm>
            </p:grpSpPr>
            <p:cxnSp>
              <p:nvCxnSpPr>
                <p:cNvPr id="52" name="Straight Connector 51"/>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47" name="Straight Connector 46"/>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userDrawn="1"/>
          </p:nvGrpSpPr>
          <p:grpSpPr bwMode="hidden">
            <a:xfrm flipH="1">
              <a:off x="0" y="0"/>
              <a:ext cx="12192001" cy="6858000"/>
              <a:chOff x="-1" y="0"/>
              <a:chExt cx="12192001" cy="6858000"/>
            </a:xfrm>
          </p:grpSpPr>
          <p:cxnSp>
            <p:nvCxnSpPr>
              <p:cNvPr id="25" name="Straight Connector 24"/>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515064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bwMode="hidden">
              <a:xfrm>
                <a:off x="6327885" y="0"/>
                <a:ext cx="5864115" cy="5898673"/>
                <a:chOff x="6327885" y="0"/>
                <a:chExt cx="5864115" cy="5898673"/>
              </a:xfrm>
            </p:grpSpPr>
            <p:cxnSp>
              <p:nvCxnSpPr>
                <p:cNvPr id="36" name="Straight Connector 35"/>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31" name="Straight Connector 30"/>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ctrTitle"/>
          </p:nvPr>
        </p:nvSpPr>
        <p:spPr>
          <a:xfrm>
            <a:off x="970384" y="1909347"/>
            <a:ext cx="7203233" cy="2901467"/>
          </a:xfrm>
        </p:spPr>
        <p:txBody>
          <a:bodyPr anchor="b">
            <a:normAutofit/>
          </a:bodyPr>
          <a:lstStyle>
            <a:lvl1pPr algn="l">
              <a:lnSpc>
                <a:spcPct val="76000"/>
              </a:lnSpc>
              <a:defRPr sz="6000" cap="none" baseline="0">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964245" y="5043514"/>
            <a:ext cx="7203233" cy="457200"/>
          </a:xfrm>
        </p:spPr>
        <p:txBody>
          <a:bodyPr>
            <a:normAutofit/>
          </a:bodyPr>
          <a:lstStyle>
            <a:lvl1pPr marL="0" indent="0" algn="l">
              <a:spcBef>
                <a:spcPts val="0"/>
              </a:spcBef>
              <a:buNone/>
              <a:defRPr sz="1500" b="0">
                <a:solidFill>
                  <a:schemeClr val="accent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cxnSp>
        <p:nvCxnSpPr>
          <p:cNvPr id="58" name="Straight Connector 57"/>
          <p:cNvCxnSpPr/>
          <p:nvPr userDrawn="1"/>
        </p:nvCxnSpPr>
        <p:spPr>
          <a:xfrm>
            <a:off x="970384" y="4810813"/>
            <a:ext cx="72009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0" name="Footer Placeholder 56"/>
          <p:cNvSpPr txBox="1">
            <a:spLocks/>
          </p:cNvSpPr>
          <p:nvPr userDrawn="1"/>
        </p:nvSpPr>
        <p:spPr>
          <a:xfrm>
            <a:off x="4730380" y="6304679"/>
            <a:ext cx="3462287" cy="222436"/>
          </a:xfrm>
          <a:prstGeom prst="rect">
            <a:avLst/>
          </a:prstGeom>
        </p:spPr>
        <p:txBody>
          <a:bodyPr vert="horz" lIns="68580" tIns="34290" rIns="68580" bIns="34290" rtlCol="0" anchor="ctr"/>
          <a:lstStyle>
            <a:defPPr>
              <a:defRPr lang="en-US"/>
            </a:defPPr>
            <a:lvl1pPr marL="0" algn="l" defTabSz="914400" rtl="0" eaLnBrk="1" latinLnBrk="0" hangingPunct="1">
              <a:defRPr sz="800" kern="1200">
                <a:solidFill>
                  <a:schemeClr val="tx1">
                    <a:lumMod val="50000"/>
                    <a:lumOff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dirty="0">
                <a:solidFill>
                  <a:schemeClr val="bg1">
                    <a:lumMod val="50000"/>
                  </a:schemeClr>
                </a:solidFill>
              </a:rPr>
              <a:t>Ottawa, Canada</a:t>
            </a:r>
          </a:p>
        </p:txBody>
      </p:sp>
      <p:sp>
        <p:nvSpPr>
          <p:cNvPr id="61" name="Rectangle 60"/>
          <p:cNvSpPr/>
          <p:nvPr userDrawn="1"/>
        </p:nvSpPr>
        <p:spPr>
          <a:xfrm>
            <a:off x="927935" y="6196809"/>
            <a:ext cx="3674404" cy="276999"/>
          </a:xfrm>
          <a:prstGeom prst="rect">
            <a:avLst/>
          </a:prstGeom>
        </p:spPr>
        <p:txBody>
          <a:bodyPr wrap="none">
            <a:spAutoFit/>
          </a:bodyPr>
          <a:lstStyle/>
          <a:p>
            <a:r>
              <a:rPr lang="en-US" sz="1200" dirty="0">
                <a:solidFill>
                  <a:schemeClr val="bg1">
                    <a:lumMod val="50000"/>
                  </a:schemeClr>
                </a:solidFill>
              </a:rPr>
              <a:t>APEC Wine Regulatory Forum |  October 6-7, 2016</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8895" y="318868"/>
            <a:ext cx="4194782" cy="1275208"/>
          </a:xfrm>
          <a:prstGeom prst="rect">
            <a:avLst/>
          </a:prstGeom>
        </p:spPr>
      </p:pic>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06985" y="489857"/>
            <a:ext cx="1265465" cy="530134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71549" y="489857"/>
            <a:ext cx="5690508" cy="530134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8"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9" name="Date Placeholder 3"/>
          <p:cNvSpPr>
            <a:spLocks noGrp="1"/>
          </p:cNvSpPr>
          <p:nvPr>
            <p:ph type="dt" sz="half" idx="10"/>
          </p:nvPr>
        </p:nvSpPr>
        <p:spPr>
          <a:xfrm>
            <a:off x="7350236" y="6289679"/>
            <a:ext cx="1028452" cy="222436"/>
          </a:xfrm>
          <a:prstGeom prst="rect">
            <a:avLst/>
          </a:prstGeom>
        </p:spPr>
        <p:txBody>
          <a:bodyPr/>
          <a:lstStyle>
            <a:lvl1pPr>
              <a:defRPr/>
            </a:lvl1pPr>
          </a:lstStyle>
          <a:p>
            <a:r>
              <a:rPr lang="en-US" dirty="0"/>
              <a:t>Ottawa, Canada</a:t>
            </a:r>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5"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4"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Ottawa, Canada</a:t>
            </a:r>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flip="none" rotWithShape="1">
          <a:gsLst>
            <a:gs pos="0">
              <a:schemeClr val="accent1"/>
            </a:gs>
            <a:gs pos="97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7" name="Group 6"/>
          <p:cNvGrpSpPr/>
          <p:nvPr userDrawn="1"/>
        </p:nvGrpSpPr>
        <p:grpSpPr bwMode="hidden">
          <a:xfrm>
            <a:off x="-1" y="0"/>
            <a:ext cx="9144002" cy="6858000"/>
            <a:chOff x="-1" y="0"/>
            <a:chExt cx="12192002" cy="6858000"/>
          </a:xfrm>
        </p:grpSpPr>
        <p:cxnSp>
          <p:nvCxnSpPr>
            <p:cNvPr id="8" name="Straight Connector 7"/>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userDrawn="1"/>
          </p:nvGrpSpPr>
          <p:grpSpPr bwMode="hidden">
            <a:xfrm>
              <a:off x="-1" y="0"/>
              <a:ext cx="12192001" cy="6858000"/>
              <a:chOff x="-1" y="0"/>
              <a:chExt cx="12192001" cy="6858000"/>
            </a:xfrm>
          </p:grpSpPr>
          <p:cxnSp>
            <p:nvCxnSpPr>
              <p:cNvPr id="42" name="Straight Connector 41"/>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7" name="Group 46"/>
              <p:cNvGrpSpPr/>
              <p:nvPr/>
            </p:nvGrpSpPr>
            <p:grpSpPr bwMode="hidden">
              <a:xfrm>
                <a:off x="6327885" y="0"/>
                <a:ext cx="5864115" cy="5898673"/>
                <a:chOff x="6327885" y="0"/>
                <a:chExt cx="5864115" cy="5898673"/>
              </a:xfrm>
            </p:grpSpPr>
            <p:cxnSp>
              <p:nvCxnSpPr>
                <p:cNvPr id="53" name="Straight Connector 52"/>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8" name="Straight Connector 47"/>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5" name="Group 24"/>
            <p:cNvGrpSpPr/>
            <p:nvPr userDrawn="1"/>
          </p:nvGrpSpPr>
          <p:grpSpPr bwMode="hidden">
            <a:xfrm flipH="1">
              <a:off x="0" y="0"/>
              <a:ext cx="12192001" cy="6858000"/>
              <a:chOff x="-1" y="0"/>
              <a:chExt cx="12192001" cy="6858000"/>
            </a:xfrm>
          </p:grpSpPr>
          <p:cxnSp>
            <p:nvCxnSpPr>
              <p:cNvPr id="26" name="Straight Connector 25"/>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1" name="Group 30"/>
              <p:cNvGrpSpPr/>
              <p:nvPr/>
            </p:nvGrpSpPr>
            <p:grpSpPr bwMode="hidden">
              <a:xfrm>
                <a:off x="6327885" y="0"/>
                <a:ext cx="5864115" cy="5898673"/>
                <a:chOff x="6327885" y="0"/>
                <a:chExt cx="5864115" cy="5898673"/>
              </a:xfrm>
            </p:grpSpPr>
            <p:cxnSp>
              <p:nvCxnSpPr>
                <p:cNvPr id="37" name="Straight Connector 36"/>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2" name="Straight Connector 31"/>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title"/>
          </p:nvPr>
        </p:nvSpPr>
        <p:spPr>
          <a:xfrm>
            <a:off x="971550" y="2541573"/>
            <a:ext cx="7200900" cy="2743200"/>
          </a:xfrm>
        </p:spPr>
        <p:txBody>
          <a:bodyPr anchor="b">
            <a:normAutofit/>
          </a:bodyPr>
          <a:lstStyle>
            <a:lvl1pPr>
              <a:lnSpc>
                <a:spcPct val="85000"/>
              </a:lnSpc>
              <a:defRPr sz="4500" cap="none"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971550" y="5431536"/>
            <a:ext cx="7200900" cy="457200"/>
          </a:xfrm>
        </p:spPr>
        <p:txBody>
          <a:bodyPr>
            <a:normAutofit/>
          </a:bodyPr>
          <a:lstStyle>
            <a:lvl1pPr marL="0" indent="0">
              <a:spcBef>
                <a:spcPts val="0"/>
              </a:spcBef>
              <a:buNone/>
              <a:defRPr sz="1500" b="0">
                <a:solidFill>
                  <a:schemeClr val="tx1"/>
                </a:solidFill>
              </a:defRPr>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n-US"/>
              <a:t>Edit Master text styles</a:t>
            </a:r>
          </a:p>
        </p:txBody>
      </p:sp>
      <p:cxnSp>
        <p:nvCxnSpPr>
          <p:cNvPr id="58" name="Straight Connector 57"/>
          <p:cNvCxnSpPr/>
          <p:nvPr userDrawn="1"/>
        </p:nvCxnSpPr>
        <p:spPr>
          <a:xfrm>
            <a:off x="971550" y="5294175"/>
            <a:ext cx="7200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7780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71550" y="1981200"/>
            <a:ext cx="3429000" cy="3810001"/>
          </a:xfrm>
        </p:spPr>
        <p:txBody>
          <a:bodyPr>
            <a:normAutofit/>
          </a:bodyPr>
          <a:lstStyle>
            <a:lvl1pPr>
              <a:defRPr sz="1500"/>
            </a:lvl1pPr>
            <a:lvl2pPr>
              <a:defRPr sz="1350"/>
            </a:lvl2pPr>
            <a:lvl3pPr>
              <a:defRPr sz="1200"/>
            </a:lvl3pPr>
            <a:lvl4pPr>
              <a:defRPr sz="1050"/>
            </a:lvl4pPr>
            <a:lvl5pPr>
              <a:defRPr sz="10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43450" y="1981200"/>
            <a:ext cx="3429000" cy="3810001"/>
          </a:xfrm>
        </p:spPr>
        <p:txBody>
          <a:bodyPr>
            <a:normAutofit/>
          </a:bodyPr>
          <a:lstStyle>
            <a:lvl1pPr>
              <a:defRPr sz="1500"/>
            </a:lvl1pPr>
            <a:lvl2pPr>
              <a:defRPr sz="1350"/>
            </a:lvl2pPr>
            <a:lvl3pPr>
              <a:defRPr sz="1200"/>
            </a:lvl3pPr>
            <a:lvl4pPr>
              <a:defRPr sz="1050"/>
            </a:lvl4pPr>
            <a:lvl5pPr>
              <a:defRPr sz="10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12"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13"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Ottawa, Canada</a:t>
            </a:r>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971550" y="1818322"/>
            <a:ext cx="3429000" cy="641350"/>
          </a:xfrm>
        </p:spPr>
        <p:txBody>
          <a:bodyPr anchor="ctr">
            <a:normAutofit/>
          </a:bodyPr>
          <a:lstStyle>
            <a:lvl1pPr marL="0" indent="0">
              <a:spcBef>
                <a:spcPts val="0"/>
              </a:spcBef>
              <a:buNone/>
              <a:defRPr sz="1500" b="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971550" y="2503714"/>
            <a:ext cx="3429000" cy="3287487"/>
          </a:xfrm>
        </p:spPr>
        <p:txBody>
          <a:bodyPr>
            <a:normAutofit/>
          </a:bodyPr>
          <a:lstStyle>
            <a:lvl1pPr>
              <a:defRPr sz="1500"/>
            </a:lvl1pPr>
            <a:lvl2pPr>
              <a:defRPr sz="1350"/>
            </a:lvl2pPr>
            <a:lvl3pPr>
              <a:defRPr sz="1200"/>
            </a:lvl3pPr>
            <a:lvl4pPr>
              <a:defRPr sz="1050"/>
            </a:lvl4pPr>
            <a:lvl5pPr>
              <a:defRPr sz="105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43450" y="1818322"/>
            <a:ext cx="3429000" cy="641350"/>
          </a:xfrm>
        </p:spPr>
        <p:txBody>
          <a:bodyPr anchor="ctr">
            <a:normAutofit/>
          </a:bodyPr>
          <a:lstStyle>
            <a:lvl1pPr marL="0" indent="0">
              <a:spcBef>
                <a:spcPts val="0"/>
              </a:spcBef>
              <a:buNone/>
              <a:defRPr sz="1500" b="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743450" y="2503714"/>
            <a:ext cx="3429000" cy="3287487"/>
          </a:xfrm>
        </p:spPr>
        <p:txBody>
          <a:bodyPr>
            <a:normAutofit/>
          </a:bodyPr>
          <a:lstStyle>
            <a:lvl1pPr>
              <a:defRPr sz="1500"/>
            </a:lvl1pPr>
            <a:lvl2pPr>
              <a:defRPr sz="1350"/>
            </a:lvl2pPr>
            <a:lvl3pPr>
              <a:defRPr sz="1200"/>
            </a:lvl3pPr>
            <a:lvl4pPr>
              <a:defRPr sz="1050"/>
            </a:lvl4pPr>
            <a:lvl5pPr>
              <a:defRPr sz="105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17"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18"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Ottawa, Canada</a:t>
            </a:r>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2"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13"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14"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Ottawa, Canada</a:t>
            </a:r>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161" name="Group 160"/>
          <p:cNvGrpSpPr/>
          <p:nvPr userDrawn="1"/>
        </p:nvGrpSpPr>
        <p:grpSpPr bwMode="hidden">
          <a:xfrm>
            <a:off x="-1" y="0"/>
            <a:ext cx="9144002" cy="6858000"/>
            <a:chOff x="-1" y="0"/>
            <a:chExt cx="12192002" cy="6858000"/>
          </a:xfrm>
        </p:grpSpPr>
        <p:cxnSp>
          <p:nvCxnSpPr>
            <p:cNvPr id="162" name="Straight Connector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Group 177"/>
            <p:cNvGrpSpPr/>
            <p:nvPr userDrawn="1"/>
          </p:nvGrpSpPr>
          <p:grpSpPr bwMode="hidden">
            <a:xfrm>
              <a:off x="-1" y="0"/>
              <a:ext cx="12192001" cy="6858000"/>
              <a:chOff x="-1" y="0"/>
              <a:chExt cx="12192001" cy="6858000"/>
            </a:xfrm>
          </p:grpSpPr>
          <p:cxnSp>
            <p:nvCxnSpPr>
              <p:cNvPr id="196" name="Straight Connector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Group 200"/>
              <p:cNvGrpSpPr/>
              <p:nvPr/>
            </p:nvGrpSpPr>
            <p:grpSpPr bwMode="hidden">
              <a:xfrm>
                <a:off x="6327885" y="0"/>
                <a:ext cx="5864115" cy="5898673"/>
                <a:chOff x="6327885" y="0"/>
                <a:chExt cx="5864115" cy="5898673"/>
              </a:xfrm>
            </p:grpSpPr>
            <p:cxnSp>
              <p:nvCxnSpPr>
                <p:cNvPr id="207" name="Straight Connector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Straight Connector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Group 178"/>
            <p:cNvGrpSpPr/>
            <p:nvPr userDrawn="1"/>
          </p:nvGrpSpPr>
          <p:grpSpPr bwMode="hidden">
            <a:xfrm flipH="1">
              <a:off x="0" y="0"/>
              <a:ext cx="12192001" cy="6858000"/>
              <a:chOff x="-1" y="0"/>
              <a:chExt cx="12192001" cy="6858000"/>
            </a:xfrm>
          </p:grpSpPr>
          <p:cxnSp>
            <p:nvCxnSpPr>
              <p:cNvPr id="180" name="Straight Connector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Group 184"/>
              <p:cNvGrpSpPr/>
              <p:nvPr/>
            </p:nvGrpSpPr>
            <p:grpSpPr bwMode="hidden">
              <a:xfrm>
                <a:off x="6327885" y="0"/>
                <a:ext cx="5864115" cy="5898673"/>
                <a:chOff x="6327885" y="0"/>
                <a:chExt cx="5864115" cy="5898673"/>
              </a:xfrm>
            </p:grpSpPr>
            <p:cxnSp>
              <p:nvCxnSpPr>
                <p:cNvPr id="191" name="Straight Connector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Straight Connector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59"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60"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61"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Ottawa, Canada</a:t>
            </a:r>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9" name="Group 8"/>
          <p:cNvGrpSpPr/>
          <p:nvPr userDrawn="1"/>
        </p:nvGrpSpPr>
        <p:grpSpPr bwMode="hidden">
          <a:xfrm>
            <a:off x="-1" y="0"/>
            <a:ext cx="9144002" cy="6858000"/>
            <a:chOff x="-1" y="0"/>
            <a:chExt cx="12192002" cy="6858000"/>
          </a:xfrm>
        </p:grpSpPr>
        <p:cxnSp>
          <p:nvCxnSpPr>
            <p:cNvPr id="10" name="Straight Connector 9"/>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6" name="Group 25"/>
            <p:cNvGrpSpPr/>
            <p:nvPr userDrawn="1"/>
          </p:nvGrpSpPr>
          <p:grpSpPr bwMode="hidden">
            <a:xfrm>
              <a:off x="-1" y="0"/>
              <a:ext cx="12192001" cy="6858000"/>
              <a:chOff x="-1" y="0"/>
              <a:chExt cx="12192001" cy="6858000"/>
            </a:xfrm>
          </p:grpSpPr>
          <p:cxnSp>
            <p:nvCxnSpPr>
              <p:cNvPr id="44" name="Straight Connector 43"/>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bwMode="hidden">
              <a:xfrm>
                <a:off x="6327885" y="0"/>
                <a:ext cx="5864115" cy="5898673"/>
                <a:chOff x="6327885" y="0"/>
                <a:chExt cx="5864115" cy="5898673"/>
              </a:xfrm>
            </p:grpSpPr>
            <p:cxnSp>
              <p:nvCxnSpPr>
                <p:cNvPr id="55" name="Straight Connector 54"/>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50" name="Straight Connector 49"/>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Group 26"/>
            <p:cNvGrpSpPr/>
            <p:nvPr userDrawn="1"/>
          </p:nvGrpSpPr>
          <p:grpSpPr bwMode="hidden">
            <a:xfrm flipH="1">
              <a:off x="0" y="0"/>
              <a:ext cx="12192001" cy="6858000"/>
              <a:chOff x="-1" y="0"/>
              <a:chExt cx="12192001" cy="6858000"/>
            </a:xfrm>
          </p:grpSpPr>
          <p:cxnSp>
            <p:nvCxnSpPr>
              <p:cNvPr id="28" name="Straight Connector 27"/>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bwMode="hidden">
              <a:xfrm>
                <a:off x="6327885" y="0"/>
                <a:ext cx="5864115" cy="5898673"/>
                <a:chOff x="6327885" y="0"/>
                <a:chExt cx="5864115" cy="5898673"/>
              </a:xfrm>
            </p:grpSpPr>
            <p:cxnSp>
              <p:nvCxnSpPr>
                <p:cNvPr id="39" name="Straight Connector 38"/>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4" name="Straight Connector 33"/>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7" name="Rectangle 6"/>
          <p:cNvSpPr/>
          <p:nvPr userDrawn="1"/>
        </p:nvSpPr>
        <p:spPr>
          <a:xfrm>
            <a:off x="0" y="0"/>
            <a:ext cx="54864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5934864" y="571500"/>
            <a:ext cx="2743200" cy="2197100"/>
          </a:xfrm>
        </p:spPr>
        <p:txBody>
          <a:bodyPr anchor="b">
            <a:normAutofit/>
          </a:bodyPr>
          <a:lstStyle>
            <a:lvl1pPr>
              <a:defRPr sz="1950">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57173" y="571500"/>
            <a:ext cx="4613665" cy="5715000"/>
          </a:xfrm>
        </p:spPr>
        <p:txBody>
          <a:bodyPr>
            <a:normAutofit/>
          </a:bodyPr>
          <a:lstStyle>
            <a:lvl1pPr>
              <a:defRPr sz="1500"/>
            </a:lvl1pPr>
            <a:lvl2pPr>
              <a:defRPr sz="1350"/>
            </a:lvl2pPr>
            <a:lvl3pPr>
              <a:defRPr sz="1200"/>
            </a:lvl3pPr>
            <a:lvl4pPr>
              <a:defRPr sz="1050"/>
            </a:lvl4pPr>
            <a:lvl5pPr>
              <a:defRPr sz="105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34864" y="2995012"/>
            <a:ext cx="2743200" cy="2285950"/>
          </a:xfrm>
        </p:spPr>
        <p:txBody>
          <a:bodyPr>
            <a:normAutofit/>
          </a:bodyPr>
          <a:lstStyle>
            <a:lvl1pPr marL="0" indent="0">
              <a:spcBef>
                <a:spcPts val="900"/>
              </a:spcBef>
              <a:buNone/>
              <a:defRPr sz="12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cxnSp>
        <p:nvCxnSpPr>
          <p:cNvPr id="60" name="Straight Connector 59"/>
          <p:cNvCxnSpPr/>
          <p:nvPr userDrawn="1"/>
        </p:nvCxnSpPr>
        <p:spPr>
          <a:xfrm>
            <a:off x="5942317" y="2895600"/>
            <a:ext cx="274448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4"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65"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66"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Ottawa, Canada</a:t>
            </a:r>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8" name="Group 7"/>
          <p:cNvGrpSpPr/>
          <p:nvPr/>
        </p:nvGrpSpPr>
        <p:grpSpPr bwMode="hidden">
          <a:xfrm>
            <a:off x="-1" y="0"/>
            <a:ext cx="9144002" cy="6858000"/>
            <a:chOff x="-1" y="0"/>
            <a:chExt cx="12192002" cy="6858000"/>
          </a:xfrm>
        </p:grpSpPr>
        <p:cxnSp>
          <p:nvCxnSpPr>
            <p:cNvPr id="9" name="Straight Connector 8"/>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bwMode="hidden">
            <a:xfrm>
              <a:off x="-1" y="0"/>
              <a:ext cx="12192001" cy="6858000"/>
              <a:chOff x="-1" y="0"/>
              <a:chExt cx="12192001" cy="6858000"/>
            </a:xfrm>
          </p:grpSpPr>
          <p:cxnSp>
            <p:nvCxnSpPr>
              <p:cNvPr id="43" name="Straight Connector 42"/>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bwMode="hidden">
              <a:xfrm>
                <a:off x="6327885" y="0"/>
                <a:ext cx="5864115" cy="5898673"/>
                <a:chOff x="6327885" y="0"/>
                <a:chExt cx="5864115" cy="5898673"/>
              </a:xfrm>
            </p:grpSpPr>
            <p:cxnSp>
              <p:nvCxnSpPr>
                <p:cNvPr id="54" name="Straight Connector 53"/>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Straight Connector 48"/>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bwMode="hidden">
            <a:xfrm flipH="1">
              <a:off x="0" y="0"/>
              <a:ext cx="12192001" cy="6858000"/>
              <a:chOff x="-1" y="0"/>
              <a:chExt cx="12192001" cy="6858000"/>
            </a:xfrm>
          </p:grpSpPr>
          <p:cxnSp>
            <p:nvCxnSpPr>
              <p:cNvPr id="27" name="Straight Connector 26"/>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Group 31"/>
              <p:cNvGrpSpPr/>
              <p:nvPr/>
            </p:nvGrpSpPr>
            <p:grpSpPr bwMode="hidden">
              <a:xfrm>
                <a:off x="6327885" y="0"/>
                <a:ext cx="5864115" cy="5898673"/>
                <a:chOff x="6327885" y="0"/>
                <a:chExt cx="5864115" cy="5898673"/>
              </a:xfrm>
            </p:grpSpPr>
            <p:cxnSp>
              <p:nvCxnSpPr>
                <p:cNvPr id="38" name="Straight Connector 37"/>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Straight Connector 32"/>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60" name="Rectangle 59"/>
          <p:cNvSpPr/>
          <p:nvPr/>
        </p:nvSpPr>
        <p:spPr>
          <a:xfrm>
            <a:off x="0" y="0"/>
            <a:ext cx="54864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 name="Picture Placeholder 2"/>
          <p:cNvSpPr>
            <a:spLocks noGrp="1"/>
          </p:cNvSpPr>
          <p:nvPr>
            <p:ph type="pic" idx="1"/>
          </p:nvPr>
        </p:nvSpPr>
        <p:spPr>
          <a:xfrm>
            <a:off x="3309" y="-159"/>
            <a:ext cx="5486400" cy="6858000"/>
          </a:xfrm>
        </p:spPr>
        <p:txBody>
          <a:bodyPr tIns="457200">
            <a:normAutofit/>
          </a:bodyPr>
          <a:lstStyle>
            <a:lvl1pPr marL="0" indent="0" algn="ctr">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cxnSp>
        <p:nvCxnSpPr>
          <p:cNvPr id="59" name="Straight Connector 58"/>
          <p:cNvCxnSpPr/>
          <p:nvPr/>
        </p:nvCxnSpPr>
        <p:spPr>
          <a:xfrm>
            <a:off x="5942317" y="2895600"/>
            <a:ext cx="274448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5932170" y="576072"/>
            <a:ext cx="2743200" cy="2194560"/>
          </a:xfrm>
        </p:spPr>
        <p:txBody>
          <a:bodyPr anchor="b">
            <a:normAutofit/>
          </a:bodyPr>
          <a:lstStyle>
            <a:lvl1pPr>
              <a:defRPr sz="1950">
                <a:solidFill>
                  <a:schemeClr val="bg1"/>
                </a:solidFill>
              </a:defRPr>
            </a:lvl1pPr>
          </a:lstStyle>
          <a:p>
            <a:r>
              <a:rPr lang="en-US"/>
              <a:t>Click to edit Master title style</a:t>
            </a:r>
          </a:p>
        </p:txBody>
      </p:sp>
      <p:sp>
        <p:nvSpPr>
          <p:cNvPr id="4" name="Text Placeholder 3"/>
          <p:cNvSpPr>
            <a:spLocks noGrp="1"/>
          </p:cNvSpPr>
          <p:nvPr>
            <p:ph type="body" sz="half" idx="2"/>
          </p:nvPr>
        </p:nvSpPr>
        <p:spPr>
          <a:xfrm>
            <a:off x="5932170" y="2999232"/>
            <a:ext cx="2743200" cy="2286000"/>
          </a:xfrm>
        </p:spPr>
        <p:txBody>
          <a:bodyPr/>
          <a:lstStyle>
            <a:lvl1pPr marL="0" indent="0">
              <a:spcBef>
                <a:spcPts val="900"/>
              </a:spcBef>
              <a:buNone/>
              <a:defRPr sz="12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Tree>
    <p:extLst>
      <p:ext uri="{BB962C8B-B14F-4D97-AF65-F5344CB8AC3E}">
        <p14:creationId xmlns:p14="http://schemas.microsoft.com/office/powerpoint/2010/main" val="62031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0">
              <a:schemeClr val="bg1">
                <a:lumMod val="100000"/>
              </a:schemeClr>
            </a:gs>
            <a:gs pos="100000">
              <a:schemeClr val="bg1">
                <a:lumMod val="95000"/>
                <a:alpha val="65000"/>
              </a:schemeClr>
            </a:gs>
          </a:gsLst>
          <a:lin ang="5400000" scaled="1"/>
          <a:tileRect/>
        </a:gradFill>
        <a:effectLst/>
      </p:bgPr>
    </p:bg>
    <p:spTree>
      <p:nvGrpSpPr>
        <p:cNvPr id="1" name=""/>
        <p:cNvGrpSpPr/>
        <p:nvPr/>
      </p:nvGrpSpPr>
      <p:grpSpPr>
        <a:xfrm>
          <a:off x="0" y="0"/>
          <a:ext cx="0" cy="0"/>
          <a:chOff x="0" y="0"/>
          <a:chExt cx="0" cy="0"/>
        </a:xfrm>
      </p:grpSpPr>
      <p:grpSp>
        <p:nvGrpSpPr>
          <p:cNvPr id="96" name="Group 95"/>
          <p:cNvGrpSpPr/>
          <p:nvPr userDrawn="1"/>
        </p:nvGrpSpPr>
        <p:grpSpPr bwMode="hidden">
          <a:xfrm>
            <a:off x="-1" y="0"/>
            <a:ext cx="9144002" cy="6858000"/>
            <a:chOff x="-1" y="0"/>
            <a:chExt cx="12192002" cy="6858000"/>
          </a:xfrm>
        </p:grpSpPr>
        <p:cxnSp>
          <p:nvCxnSpPr>
            <p:cNvPr id="97" name="Straight Connector 96"/>
            <p:cNvCxnSpPr/>
            <p:nvPr/>
          </p:nvCxnSpPr>
          <p:spPr bwMode="hidden">
            <a:xfrm>
              <a:off x="61019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bwMode="hidden">
            <a:xfrm>
              <a:off x="182933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bwMode="hidden">
            <a:xfrm>
              <a:off x="304847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bwMode="hidden">
            <a:xfrm>
              <a:off x="426760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bwMode="hidden">
            <a:xfrm>
              <a:off x="548674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bwMode="hidden">
            <a:xfrm>
              <a:off x="670588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bwMode="hidden">
            <a:xfrm>
              <a:off x="792502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bwMode="hidden">
            <a:xfrm>
              <a:off x="914416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bwMode="hidden">
            <a:xfrm>
              <a:off x="1036329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bwMode="hidden">
            <a:xfrm>
              <a:off x="1158243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bwMode="hidden">
            <a:xfrm>
              <a:off x="2819" y="38648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bwMode="hidden">
            <a:xfrm>
              <a:off x="2819" y="1611181"/>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bwMode="hidden">
            <a:xfrm>
              <a:off x="2819" y="2835877"/>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bwMode="hidden">
            <a:xfrm>
              <a:off x="2819" y="4060573"/>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bwMode="hidden">
            <a:xfrm>
              <a:off x="2819" y="5285269"/>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bwMode="hidden">
            <a:xfrm>
              <a:off x="2819" y="650996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13" name="Group 112"/>
            <p:cNvGrpSpPr/>
            <p:nvPr userDrawn="1"/>
          </p:nvGrpSpPr>
          <p:grpSpPr bwMode="hidden">
            <a:xfrm>
              <a:off x="-1" y="0"/>
              <a:ext cx="12192001" cy="6858000"/>
              <a:chOff x="-1" y="0"/>
              <a:chExt cx="12192001" cy="6858000"/>
            </a:xfrm>
          </p:grpSpPr>
          <p:cxnSp>
            <p:nvCxnSpPr>
              <p:cNvPr id="131" name="Straight Connector 130"/>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36" name="Group 135"/>
              <p:cNvGrpSpPr/>
              <p:nvPr/>
            </p:nvGrpSpPr>
            <p:grpSpPr bwMode="hidden">
              <a:xfrm>
                <a:off x="6327885" y="0"/>
                <a:ext cx="5864115" cy="5898673"/>
                <a:chOff x="6327885" y="0"/>
                <a:chExt cx="5864115" cy="5898673"/>
              </a:xfrm>
            </p:grpSpPr>
            <p:cxnSp>
              <p:nvCxnSpPr>
                <p:cNvPr id="142" name="Straight Connector 141"/>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37" name="Straight Connector 136"/>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114" name="Group 113"/>
            <p:cNvGrpSpPr/>
            <p:nvPr userDrawn="1"/>
          </p:nvGrpSpPr>
          <p:grpSpPr bwMode="hidden">
            <a:xfrm flipH="1">
              <a:off x="0" y="0"/>
              <a:ext cx="12192001" cy="6858000"/>
              <a:chOff x="-1" y="0"/>
              <a:chExt cx="12192001" cy="6858000"/>
            </a:xfrm>
          </p:grpSpPr>
          <p:cxnSp>
            <p:nvCxnSpPr>
              <p:cNvPr id="115" name="Straight Connector 114"/>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20" name="Group 119"/>
              <p:cNvGrpSpPr/>
              <p:nvPr/>
            </p:nvGrpSpPr>
            <p:grpSpPr bwMode="hidden">
              <a:xfrm>
                <a:off x="6327885" y="0"/>
                <a:ext cx="5864115" cy="5898673"/>
                <a:chOff x="6327885" y="0"/>
                <a:chExt cx="5864115" cy="5898673"/>
              </a:xfrm>
            </p:grpSpPr>
            <p:cxnSp>
              <p:nvCxnSpPr>
                <p:cNvPr id="126" name="Straight Connector 125"/>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21" name="Straight Connector 120"/>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Placeholder 1"/>
          <p:cNvSpPr>
            <a:spLocks noGrp="1"/>
          </p:cNvSpPr>
          <p:nvPr>
            <p:ph type="title"/>
          </p:nvPr>
        </p:nvSpPr>
        <p:spPr>
          <a:xfrm>
            <a:off x="971550" y="503854"/>
            <a:ext cx="7200900" cy="114238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971550" y="1981202"/>
            <a:ext cx="7200900" cy="380999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48" name="Straight Connector 147"/>
          <p:cNvCxnSpPr/>
          <p:nvPr userDrawn="1"/>
        </p:nvCxnSpPr>
        <p:spPr>
          <a:xfrm>
            <a:off x="457200" y="6172200"/>
            <a:ext cx="82296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59" name="Slide Number Placeholder 5"/>
          <p:cNvSpPr>
            <a:spLocks noGrp="1"/>
          </p:cNvSpPr>
          <p:nvPr>
            <p:ph type="sldNum" sz="quarter" idx="4"/>
          </p:nvPr>
        </p:nvSpPr>
        <p:spPr>
          <a:xfrm>
            <a:off x="8378687" y="6289679"/>
            <a:ext cx="309458" cy="222436"/>
          </a:xfrm>
          <a:prstGeom prst="rect">
            <a:avLst/>
          </a:prstGeom>
        </p:spPr>
        <p:txBody>
          <a:bodyPr/>
          <a:lstStyle>
            <a:lvl1pPr>
              <a:defRPr sz="900">
                <a:solidFill>
                  <a:schemeClr val="bg1">
                    <a:lumMod val="50000"/>
                  </a:schemeClr>
                </a:solidFill>
              </a:defRPr>
            </a:lvl1pPr>
          </a:lstStyle>
          <a:p>
            <a:fld id="{E31375A4-56A4-47D6-9801-1991572033F7}" type="slidenum">
              <a:rPr lang="en-US" smtClean="0"/>
              <a:pPr/>
              <a:t>‹#›</a:t>
            </a:fld>
            <a:endParaRPr lang="en-US" dirty="0"/>
          </a:p>
        </p:txBody>
      </p:sp>
      <p:sp>
        <p:nvSpPr>
          <p:cNvPr id="60" name="Footer Placeholder 4"/>
          <p:cNvSpPr>
            <a:spLocks noGrp="1"/>
          </p:cNvSpPr>
          <p:nvPr>
            <p:ph type="ftr" sz="quarter" idx="3"/>
          </p:nvPr>
        </p:nvSpPr>
        <p:spPr>
          <a:xfrm>
            <a:off x="457201" y="6289679"/>
            <a:ext cx="4596023" cy="222436"/>
          </a:xfrm>
          <a:prstGeom prst="rect">
            <a:avLst/>
          </a:prstGeom>
        </p:spPr>
        <p:txBody>
          <a:bodyPr/>
          <a:lstStyle>
            <a:lvl1pPr>
              <a:defRPr sz="900">
                <a:solidFill>
                  <a:schemeClr val="bg1">
                    <a:lumMod val="50000"/>
                  </a:schemeClr>
                </a:solidFill>
              </a:defRPr>
            </a:lvl1pPr>
          </a:lstStyle>
          <a:p>
            <a:r>
              <a:rPr lang="en-US" dirty="0"/>
              <a:t>APEC Wine Regulatory Forum |  October 6-7, 2016</a:t>
            </a:r>
          </a:p>
        </p:txBody>
      </p:sp>
      <p:sp>
        <p:nvSpPr>
          <p:cNvPr id="61" name="Date Placeholder 3"/>
          <p:cNvSpPr>
            <a:spLocks noGrp="1"/>
          </p:cNvSpPr>
          <p:nvPr>
            <p:ph type="dt" sz="half" idx="2"/>
          </p:nvPr>
        </p:nvSpPr>
        <p:spPr>
          <a:xfrm>
            <a:off x="5084571" y="6289679"/>
            <a:ext cx="3294118" cy="222436"/>
          </a:xfrm>
          <a:prstGeom prst="rect">
            <a:avLst/>
          </a:prstGeom>
        </p:spPr>
        <p:txBody>
          <a:bodyPr/>
          <a:lstStyle>
            <a:lvl1pPr algn="r">
              <a:defRPr sz="900">
                <a:solidFill>
                  <a:schemeClr val="bg1">
                    <a:lumMod val="50000"/>
                  </a:schemeClr>
                </a:solidFill>
              </a:defRPr>
            </a:lvl1pPr>
          </a:lstStyle>
          <a:p>
            <a:r>
              <a:rPr lang="en-US"/>
              <a:t>Ottawa, Canada</a:t>
            </a:r>
            <a:endParaRPr lang="en-US" dirty="0"/>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9"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685800" rtl="0" eaLnBrk="1" latinLnBrk="0" hangingPunct="1">
        <a:lnSpc>
          <a:spcPct val="90000"/>
        </a:lnSpc>
        <a:spcBef>
          <a:spcPct val="0"/>
        </a:spcBef>
        <a:buNone/>
        <a:defRPr sz="2400" b="1" kern="1200">
          <a:solidFill>
            <a:schemeClr val="accent1"/>
          </a:solidFill>
          <a:latin typeface="+mj-lt"/>
          <a:ea typeface="+mj-ea"/>
          <a:cs typeface="+mj-cs"/>
        </a:defRPr>
      </a:lvl1pPr>
    </p:titleStyle>
    <p:bodyStyle>
      <a:lvl1pPr marL="171450" indent="-171450" algn="l" defTabSz="685800" rtl="0" eaLnBrk="1" latinLnBrk="0" hangingPunct="1">
        <a:lnSpc>
          <a:spcPct val="90000"/>
        </a:lnSpc>
        <a:spcBef>
          <a:spcPts val="1350"/>
        </a:spcBef>
        <a:buClr>
          <a:schemeClr val="accent1"/>
        </a:buClr>
        <a:buSzPct val="100000"/>
        <a:buFont typeface="Arial" pitchFamily="34" charset="0"/>
        <a:buChar char="▪"/>
        <a:defRPr sz="1500" kern="1200">
          <a:solidFill>
            <a:schemeClr val="tx1"/>
          </a:solidFill>
          <a:latin typeface="+mn-lt"/>
          <a:ea typeface="+mn-ea"/>
          <a:cs typeface="+mn-cs"/>
        </a:defRPr>
      </a:lvl1pPr>
      <a:lvl2pPr marL="342900" indent="-137160" algn="l" defTabSz="685800" rtl="0" eaLnBrk="1" latinLnBrk="0" hangingPunct="1">
        <a:lnSpc>
          <a:spcPct val="90000"/>
        </a:lnSpc>
        <a:spcBef>
          <a:spcPts val="900"/>
        </a:spcBef>
        <a:buClr>
          <a:schemeClr val="accent1"/>
        </a:buClr>
        <a:buSzPct val="100000"/>
        <a:buFont typeface="Arial" pitchFamily="34" charset="0"/>
        <a:buChar char="▪"/>
        <a:defRPr sz="1350" kern="1200">
          <a:solidFill>
            <a:schemeClr val="tx1"/>
          </a:solidFill>
          <a:latin typeface="+mn-lt"/>
          <a:ea typeface="+mn-ea"/>
          <a:cs typeface="+mn-cs"/>
        </a:defRPr>
      </a:lvl2pPr>
      <a:lvl3pPr marL="514350" indent="-134541" algn="l" defTabSz="685800" rtl="0" eaLnBrk="1" latinLnBrk="0" hangingPunct="1">
        <a:lnSpc>
          <a:spcPct val="90000"/>
        </a:lnSpc>
        <a:spcBef>
          <a:spcPts val="600"/>
        </a:spcBef>
        <a:buClr>
          <a:schemeClr val="accent1"/>
        </a:buClr>
        <a:buSzPct val="100000"/>
        <a:buFont typeface="Arial" pitchFamily="34" charset="0"/>
        <a:buChar char="▪"/>
        <a:defRPr sz="1200" kern="1200">
          <a:solidFill>
            <a:schemeClr val="tx1"/>
          </a:solidFill>
          <a:latin typeface="+mn-lt"/>
          <a:ea typeface="+mn-ea"/>
          <a:cs typeface="+mn-cs"/>
        </a:defRPr>
      </a:lvl3pPr>
      <a:lvl4pPr marL="685800" indent="-137160" algn="l" defTabSz="685800" rtl="0" eaLnBrk="1" latinLnBrk="0" hangingPunct="1">
        <a:lnSpc>
          <a:spcPct val="90000"/>
        </a:lnSpc>
        <a:spcBef>
          <a:spcPts val="600"/>
        </a:spcBef>
        <a:buClr>
          <a:schemeClr val="accent1"/>
        </a:buClr>
        <a:buSzPct val="100000"/>
        <a:buFont typeface="Arial" pitchFamily="34" charset="0"/>
        <a:buChar char="▪"/>
        <a:defRPr sz="1050" kern="1200">
          <a:solidFill>
            <a:schemeClr val="tx1"/>
          </a:solidFill>
          <a:latin typeface="+mn-lt"/>
          <a:ea typeface="+mn-ea"/>
          <a:cs typeface="+mn-cs"/>
        </a:defRPr>
      </a:lvl4pPr>
      <a:lvl5pPr marL="8572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5pPr>
      <a:lvl6pPr marL="1028700" indent="-137160"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6pPr>
      <a:lvl7pPr marL="12001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7pPr>
      <a:lvl8pPr marL="1371600" indent="-137160"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8pPr>
      <a:lvl9pPr marL="15430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Enhanced Risk Control </a:t>
            </a:r>
            <a:br>
              <a:rPr lang="en-US" dirty="0"/>
            </a:br>
            <a:r>
              <a:rPr lang="en-US" dirty="0"/>
              <a:t>Working Group</a:t>
            </a:r>
          </a:p>
        </p:txBody>
      </p:sp>
      <p:sp>
        <p:nvSpPr>
          <p:cNvPr id="3" name="Subtitle 2"/>
          <p:cNvSpPr>
            <a:spLocks noGrp="1"/>
          </p:cNvSpPr>
          <p:nvPr>
            <p:ph type="subTitle" idx="1"/>
          </p:nvPr>
        </p:nvSpPr>
        <p:spPr/>
        <p:txBody>
          <a:bodyPr/>
          <a:lstStyle/>
          <a:p>
            <a:r>
              <a:rPr lang="en-US" dirty="0" err="1"/>
              <a:t>Dr</a:t>
            </a:r>
            <a:r>
              <a:rPr lang="en-US" dirty="0"/>
              <a:t> Eric Wilkes</a:t>
            </a:r>
          </a:p>
        </p:txBody>
      </p:sp>
    </p:spTree>
    <p:extLst>
      <p:ext uri="{BB962C8B-B14F-4D97-AF65-F5344CB8AC3E}">
        <p14:creationId xmlns:p14="http://schemas.microsoft.com/office/powerpoint/2010/main" val="10690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2"/>
          <a:stretch>
            <a:fillRect/>
          </a:stretch>
        </p:blipFill>
        <p:spPr>
          <a:xfrm>
            <a:off x="237368" y="1498234"/>
            <a:ext cx="4334632" cy="4328535"/>
          </a:xfrm>
          <a:prstGeom prst="rect">
            <a:avLst/>
          </a:prstGeom>
        </p:spPr>
      </p:pic>
      <p:sp>
        <p:nvSpPr>
          <p:cNvPr id="2" name="Title 1"/>
          <p:cNvSpPr>
            <a:spLocks noGrp="1"/>
          </p:cNvSpPr>
          <p:nvPr>
            <p:ph type="title"/>
          </p:nvPr>
        </p:nvSpPr>
        <p:spPr>
          <a:xfrm>
            <a:off x="971550" y="18386"/>
            <a:ext cx="7200900" cy="1142385"/>
          </a:xfrm>
        </p:spPr>
        <p:txBody>
          <a:bodyPr/>
          <a:lstStyle/>
          <a:p>
            <a:r>
              <a:rPr lang="en-AU" dirty="0"/>
              <a:t>Glucose + Fructose</a:t>
            </a:r>
          </a:p>
        </p:txBody>
      </p:sp>
      <p:sp>
        <p:nvSpPr>
          <p:cNvPr id="4" name="Slide Number Placeholder 3"/>
          <p:cNvSpPr>
            <a:spLocks noGrp="1"/>
          </p:cNvSpPr>
          <p:nvPr>
            <p:ph type="sldNum" sz="quarter" idx="12"/>
          </p:nvPr>
        </p:nvSpPr>
        <p:spPr/>
        <p:txBody>
          <a:bodyPr/>
          <a:lstStyle/>
          <a:p>
            <a:fld id="{E31375A4-56A4-47D6-9801-1991572033F7}" type="slidenum">
              <a:rPr lang="en-US" smtClean="0"/>
              <a:t>10</a:t>
            </a:fld>
            <a:endParaRPr lang="en-US"/>
          </a:p>
        </p:txBody>
      </p:sp>
      <p:sp>
        <p:nvSpPr>
          <p:cNvPr id="5" name="Footer Placeholder 4"/>
          <p:cNvSpPr>
            <a:spLocks noGrp="1"/>
          </p:cNvSpPr>
          <p:nvPr>
            <p:ph type="ftr" sz="quarter" idx="11"/>
          </p:nvPr>
        </p:nvSpPr>
        <p:spPr/>
        <p:txBody>
          <a:bodyPr/>
          <a:lstStyle/>
          <a:p>
            <a:r>
              <a:rPr lang="en-US"/>
              <a:t>APEC Wine Regulatory Forum |  October 6-7, 2016</a:t>
            </a:r>
            <a:endParaRPr lang="en-US" dirty="0"/>
          </a:p>
        </p:txBody>
      </p:sp>
      <p:sp>
        <p:nvSpPr>
          <p:cNvPr id="6" name="Date Placeholder 5"/>
          <p:cNvSpPr>
            <a:spLocks noGrp="1"/>
          </p:cNvSpPr>
          <p:nvPr>
            <p:ph type="dt" sz="half" idx="10"/>
          </p:nvPr>
        </p:nvSpPr>
        <p:spPr/>
        <p:txBody>
          <a:bodyPr/>
          <a:lstStyle/>
          <a:p>
            <a:r>
              <a:rPr lang="en-US"/>
              <a:t>Ottawa, Canada</a:t>
            </a:r>
            <a:endParaRPr lang="en-US" dirty="0"/>
          </a:p>
        </p:txBody>
      </p:sp>
      <p:pic>
        <p:nvPicPr>
          <p:cNvPr id="8" name="Picture 7"/>
          <p:cNvPicPr>
            <a:picLocks noChangeAspect="1"/>
          </p:cNvPicPr>
          <p:nvPr/>
        </p:nvPicPr>
        <p:blipFill>
          <a:blip r:embed="rId3"/>
          <a:stretch>
            <a:fillRect/>
          </a:stretch>
        </p:blipFill>
        <p:spPr>
          <a:xfrm>
            <a:off x="4572000" y="1498235"/>
            <a:ext cx="4334632" cy="4328535"/>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3887657246"/>
              </p:ext>
            </p:extLst>
          </p:nvPr>
        </p:nvGraphicFramePr>
        <p:xfrm>
          <a:off x="4572000" y="398771"/>
          <a:ext cx="3996000" cy="762000"/>
        </p:xfrm>
        <a:graphic>
          <a:graphicData uri="http://schemas.openxmlformats.org/drawingml/2006/table">
            <a:tbl>
              <a:tblPr/>
              <a:tblGrid>
                <a:gridCol w="1116000">
                  <a:extLst>
                    <a:ext uri="{9D8B030D-6E8A-4147-A177-3AD203B41FA5}">
                      <a16:colId xmlns:a16="http://schemas.microsoft.com/office/drawing/2014/main" val="4233747473"/>
                    </a:ext>
                  </a:extLst>
                </a:gridCol>
                <a:gridCol w="720000">
                  <a:extLst>
                    <a:ext uri="{9D8B030D-6E8A-4147-A177-3AD203B41FA5}">
                      <a16:colId xmlns:a16="http://schemas.microsoft.com/office/drawing/2014/main" val="318316944"/>
                    </a:ext>
                  </a:extLst>
                </a:gridCol>
                <a:gridCol w="720000">
                  <a:extLst>
                    <a:ext uri="{9D8B030D-6E8A-4147-A177-3AD203B41FA5}">
                      <a16:colId xmlns:a16="http://schemas.microsoft.com/office/drawing/2014/main" val="1539127925"/>
                    </a:ext>
                  </a:extLst>
                </a:gridCol>
                <a:gridCol w="720000">
                  <a:extLst>
                    <a:ext uri="{9D8B030D-6E8A-4147-A177-3AD203B41FA5}">
                      <a16:colId xmlns:a16="http://schemas.microsoft.com/office/drawing/2014/main" val="1201513884"/>
                    </a:ext>
                  </a:extLst>
                </a:gridCol>
                <a:gridCol w="720000">
                  <a:extLst>
                    <a:ext uri="{9D8B030D-6E8A-4147-A177-3AD203B41FA5}">
                      <a16:colId xmlns:a16="http://schemas.microsoft.com/office/drawing/2014/main" val="1864384622"/>
                    </a:ext>
                  </a:extLst>
                </a:gridCol>
              </a:tblGrid>
              <a:tr h="190500">
                <a:tc>
                  <a:txBody>
                    <a:bodyPr/>
                    <a:lstStyle/>
                    <a:p>
                      <a:pPr algn="l" fontAlgn="b"/>
                      <a:endParaRPr lang="en-AU"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n-AU" sz="1100" b="1" i="0" u="none" strike="noStrike" dirty="0">
                          <a:solidFill>
                            <a:srgbClr val="00B050"/>
                          </a:solidFill>
                          <a:effectLst/>
                          <a:latin typeface="Calibri" panose="020F0502020204030204" pitchFamily="34" charset="0"/>
                        </a:rPr>
                        <a:t>White</a:t>
                      </a:r>
                    </a:p>
                  </a:txBody>
                  <a:tcPr marL="9525" marR="9525" marT="9525" marB="0" anchor="b">
                    <a:lnL>
                      <a:noFill/>
                    </a:lnL>
                    <a:lnR>
                      <a:noFill/>
                    </a:lnR>
                    <a:lnT>
                      <a:noFill/>
                    </a:lnT>
                    <a:lnB>
                      <a:noFill/>
                    </a:lnB>
                  </a:tcPr>
                </a:tc>
                <a:tc>
                  <a:txBody>
                    <a:bodyPr/>
                    <a:lstStyle/>
                    <a:p>
                      <a:pPr algn="ctr" fontAlgn="b"/>
                      <a:endParaRPr lang="en-AU" sz="11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n-AU" sz="1100" b="1" i="0" u="none" strike="noStrike" dirty="0">
                          <a:solidFill>
                            <a:srgbClr val="FF0000"/>
                          </a:solidFill>
                          <a:effectLst/>
                          <a:latin typeface="Calibri" panose="020F0502020204030204" pitchFamily="34" charset="0"/>
                        </a:rPr>
                        <a:t>Red</a:t>
                      </a:r>
                    </a:p>
                  </a:txBody>
                  <a:tcPr marL="9525" marR="9525" marT="9525" marB="0" anchor="b">
                    <a:lnL>
                      <a:noFill/>
                    </a:lnL>
                    <a:lnR>
                      <a:noFill/>
                    </a:lnR>
                    <a:lnT>
                      <a:noFill/>
                    </a:lnT>
                    <a:lnB>
                      <a:noFill/>
                    </a:lnB>
                  </a:tcPr>
                </a:tc>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4266605659"/>
                  </a:ext>
                </a:extLst>
              </a:tr>
              <a:tr h="190500">
                <a:tc>
                  <a:txBody>
                    <a:bodyPr/>
                    <a:lstStyle/>
                    <a:p>
                      <a:pPr algn="l" fontAlgn="b"/>
                      <a:endParaRPr lang="en-AU"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n-AU" sz="1100" b="1" i="0" u="none" strike="noStrike" dirty="0">
                          <a:solidFill>
                            <a:srgbClr val="000000"/>
                          </a:solidFill>
                          <a:effectLst/>
                          <a:latin typeface="Calibri" panose="020F0502020204030204" pitchFamily="34" charset="0"/>
                        </a:rPr>
                        <a:t>APEC</a:t>
                      </a:r>
                    </a:p>
                  </a:txBody>
                  <a:tcPr marL="9525" marR="9525" marT="9525" marB="0" anchor="b">
                    <a:lnL>
                      <a:noFill/>
                    </a:lnL>
                    <a:lnR>
                      <a:noFill/>
                    </a:lnR>
                    <a:lnT>
                      <a:noFill/>
                    </a:lnT>
                    <a:lnB>
                      <a:noFill/>
                    </a:lnB>
                  </a:tcPr>
                </a:tc>
                <a:tc>
                  <a:txBody>
                    <a:bodyPr/>
                    <a:lstStyle/>
                    <a:p>
                      <a:pPr algn="ctr" fontAlgn="b"/>
                      <a:r>
                        <a:rPr lang="en-AU" sz="1100" b="1" i="0" u="none" strike="noStrike" dirty="0">
                          <a:solidFill>
                            <a:srgbClr val="000000"/>
                          </a:solidFill>
                          <a:effectLst/>
                          <a:latin typeface="Calibri" panose="020F0502020204030204" pitchFamily="34" charset="0"/>
                        </a:rPr>
                        <a:t>IWAG</a:t>
                      </a:r>
                    </a:p>
                  </a:txBody>
                  <a:tcPr marL="9525" marR="9525" marT="9525" marB="0" anchor="b">
                    <a:lnL>
                      <a:noFill/>
                    </a:lnL>
                    <a:lnR>
                      <a:noFill/>
                    </a:lnR>
                    <a:lnT>
                      <a:noFill/>
                    </a:lnT>
                    <a:lnB>
                      <a:noFill/>
                    </a:lnB>
                  </a:tcPr>
                </a:tc>
                <a:tc>
                  <a:txBody>
                    <a:bodyPr/>
                    <a:lstStyle/>
                    <a:p>
                      <a:pPr algn="ctr" fontAlgn="b"/>
                      <a:r>
                        <a:rPr lang="en-AU" sz="1100" b="1" i="0" u="none" strike="noStrike" dirty="0">
                          <a:solidFill>
                            <a:srgbClr val="000000"/>
                          </a:solidFill>
                          <a:effectLst/>
                          <a:latin typeface="Calibri" panose="020F0502020204030204" pitchFamily="34" charset="0"/>
                        </a:rPr>
                        <a:t>APEC</a:t>
                      </a:r>
                    </a:p>
                  </a:txBody>
                  <a:tcPr marL="9525" marR="9525" marT="9525" marB="0" anchor="b">
                    <a:lnL>
                      <a:noFill/>
                    </a:lnL>
                    <a:lnR>
                      <a:noFill/>
                    </a:lnR>
                    <a:lnT>
                      <a:noFill/>
                    </a:lnT>
                    <a:lnB>
                      <a:noFill/>
                    </a:lnB>
                  </a:tcPr>
                </a:tc>
                <a:tc>
                  <a:txBody>
                    <a:bodyPr/>
                    <a:lstStyle/>
                    <a:p>
                      <a:pPr algn="ctr" fontAlgn="b"/>
                      <a:r>
                        <a:rPr lang="en-AU" sz="1100" b="1" i="0" u="none" strike="noStrike" dirty="0">
                          <a:solidFill>
                            <a:srgbClr val="000000"/>
                          </a:solidFill>
                          <a:effectLst/>
                          <a:latin typeface="Calibri" panose="020F0502020204030204" pitchFamily="34" charset="0"/>
                        </a:rPr>
                        <a:t>IWAG</a:t>
                      </a:r>
                    </a:p>
                  </a:txBody>
                  <a:tcPr marL="9525" marR="9525" marT="9525" marB="0" anchor="b">
                    <a:lnL>
                      <a:noFill/>
                    </a:lnL>
                    <a:lnR>
                      <a:noFill/>
                    </a:lnR>
                    <a:lnT>
                      <a:noFill/>
                    </a:lnT>
                    <a:lnB>
                      <a:noFill/>
                    </a:lnB>
                  </a:tcPr>
                </a:tc>
                <a:extLst>
                  <a:ext uri="{0D108BD9-81ED-4DB2-BD59-A6C34878D82A}">
                    <a16:rowId xmlns:a16="http://schemas.microsoft.com/office/drawing/2014/main" val="2343517891"/>
                  </a:ext>
                </a:extLst>
              </a:tr>
              <a:tr h="190500">
                <a:tc>
                  <a:txBody>
                    <a:bodyPr/>
                    <a:lstStyle/>
                    <a:p>
                      <a:pPr algn="l" fontAlgn="b"/>
                      <a:r>
                        <a:rPr lang="en-AU" sz="1100" b="0" i="0" u="none" strike="noStrike" dirty="0">
                          <a:solidFill>
                            <a:srgbClr val="000000"/>
                          </a:solidFill>
                          <a:effectLst/>
                          <a:latin typeface="Calibri" panose="020F0502020204030204" pitchFamily="34" charset="0"/>
                        </a:rPr>
                        <a:t>Mean</a:t>
                      </a:r>
                    </a:p>
                  </a:txBody>
                  <a:tcPr marL="9525" marR="9525" marT="9525" marB="0" anchor="b">
                    <a:lnL>
                      <a:noFill/>
                    </a:lnL>
                    <a:lnR>
                      <a:noFill/>
                    </a:lnR>
                    <a:lnT>
                      <a:noFill/>
                    </a:lnT>
                    <a:lnB>
                      <a:noFill/>
                    </a:lnB>
                  </a:tcPr>
                </a:tc>
                <a:tc>
                  <a:txBody>
                    <a:bodyPr/>
                    <a:lstStyle/>
                    <a:p>
                      <a:pPr algn="ctr" fontAlgn="b"/>
                      <a:r>
                        <a:rPr lang="en-AU" sz="1100" b="0" i="0" u="none" strike="noStrike">
                          <a:solidFill>
                            <a:srgbClr val="000000"/>
                          </a:solidFill>
                          <a:effectLst/>
                          <a:latin typeface="Calibri" panose="020F0502020204030204" pitchFamily="34" charset="0"/>
                        </a:rPr>
                        <a:t>8.04</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7.68</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4.18</a:t>
                      </a:r>
                    </a:p>
                  </a:txBody>
                  <a:tcPr marL="9525" marR="9525" marT="9525" marB="0" anchor="b">
                    <a:lnL>
                      <a:noFill/>
                    </a:lnL>
                    <a:lnR>
                      <a:noFill/>
                    </a:lnR>
                    <a:lnT>
                      <a:noFill/>
                    </a:lnT>
                    <a:lnB>
                      <a:noFill/>
                    </a:lnB>
                  </a:tcPr>
                </a:tc>
                <a:tc>
                  <a:txBody>
                    <a:bodyPr/>
                    <a:lstStyle/>
                    <a:p>
                      <a:pPr algn="ctr" fontAlgn="b"/>
                      <a:r>
                        <a:rPr lang="en-AU" sz="1100" b="0" i="0" u="none" strike="noStrike">
                          <a:solidFill>
                            <a:srgbClr val="000000"/>
                          </a:solidFill>
                          <a:effectLst/>
                          <a:latin typeface="Calibri" panose="020F0502020204030204" pitchFamily="34" charset="0"/>
                        </a:rPr>
                        <a:t>3.23</a:t>
                      </a:r>
                    </a:p>
                  </a:txBody>
                  <a:tcPr marL="9525" marR="9525" marT="9525" marB="0" anchor="b">
                    <a:lnL>
                      <a:noFill/>
                    </a:lnL>
                    <a:lnR>
                      <a:noFill/>
                    </a:lnR>
                    <a:lnT>
                      <a:noFill/>
                    </a:lnT>
                    <a:lnB>
                      <a:noFill/>
                    </a:lnB>
                  </a:tcPr>
                </a:tc>
                <a:extLst>
                  <a:ext uri="{0D108BD9-81ED-4DB2-BD59-A6C34878D82A}">
                    <a16:rowId xmlns:a16="http://schemas.microsoft.com/office/drawing/2014/main" val="521011058"/>
                  </a:ext>
                </a:extLst>
              </a:tr>
              <a:tr h="190500">
                <a:tc>
                  <a:txBody>
                    <a:bodyPr/>
                    <a:lstStyle/>
                    <a:p>
                      <a:pPr algn="l" fontAlgn="b"/>
                      <a:r>
                        <a:rPr lang="en-AU" sz="1100" b="0" i="0" u="none" strike="noStrike" dirty="0">
                          <a:solidFill>
                            <a:srgbClr val="000000"/>
                          </a:solidFill>
                          <a:effectLst/>
                          <a:latin typeface="Calibri" panose="020F0502020204030204" pitchFamily="34" charset="0"/>
                        </a:rPr>
                        <a:t>Standard Deviation</a:t>
                      </a:r>
                    </a:p>
                  </a:txBody>
                  <a:tcPr marL="9525" marR="9525" marT="9525" marB="0" anchor="b">
                    <a:lnL>
                      <a:noFill/>
                    </a:lnL>
                    <a:lnR>
                      <a:noFill/>
                    </a:lnR>
                    <a:lnT>
                      <a:noFill/>
                    </a:lnT>
                    <a:lnB>
                      <a:noFill/>
                    </a:lnB>
                  </a:tcPr>
                </a:tc>
                <a:tc>
                  <a:txBody>
                    <a:bodyPr/>
                    <a:lstStyle/>
                    <a:p>
                      <a:pPr algn="ctr" fontAlgn="b"/>
                      <a:r>
                        <a:rPr lang="en-AU" sz="1100" b="0" i="0" u="none" strike="noStrike">
                          <a:solidFill>
                            <a:srgbClr val="000000"/>
                          </a:solidFill>
                          <a:effectLst/>
                          <a:latin typeface="Calibri" panose="020F0502020204030204" pitchFamily="34" charset="0"/>
                        </a:rPr>
                        <a:t>0.24</a:t>
                      </a:r>
                    </a:p>
                  </a:txBody>
                  <a:tcPr marL="9525" marR="9525" marT="9525" marB="0" anchor="b">
                    <a:lnL>
                      <a:noFill/>
                    </a:lnL>
                    <a:lnR>
                      <a:noFill/>
                    </a:lnR>
                    <a:lnT>
                      <a:noFill/>
                    </a:lnT>
                    <a:lnB>
                      <a:noFill/>
                    </a:lnB>
                  </a:tcPr>
                </a:tc>
                <a:tc>
                  <a:txBody>
                    <a:bodyPr/>
                    <a:lstStyle/>
                    <a:p>
                      <a:pPr algn="ctr" fontAlgn="b"/>
                      <a:r>
                        <a:rPr lang="en-AU" sz="1100" b="0" i="0" u="none" strike="noStrike">
                          <a:solidFill>
                            <a:srgbClr val="000000"/>
                          </a:solidFill>
                          <a:effectLst/>
                          <a:latin typeface="Calibri" panose="020F0502020204030204" pitchFamily="34" charset="0"/>
                        </a:rPr>
                        <a:t>1.01</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1.59</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0.71</a:t>
                      </a:r>
                    </a:p>
                  </a:txBody>
                  <a:tcPr marL="9525" marR="9525" marT="9525" marB="0" anchor="b">
                    <a:lnL>
                      <a:noFill/>
                    </a:lnL>
                    <a:lnR>
                      <a:noFill/>
                    </a:lnR>
                    <a:lnT>
                      <a:noFill/>
                    </a:lnT>
                    <a:lnB>
                      <a:noFill/>
                    </a:lnB>
                  </a:tcPr>
                </a:tc>
                <a:extLst>
                  <a:ext uri="{0D108BD9-81ED-4DB2-BD59-A6C34878D82A}">
                    <a16:rowId xmlns:a16="http://schemas.microsoft.com/office/drawing/2014/main" val="494473807"/>
                  </a:ext>
                </a:extLst>
              </a:tr>
            </a:tbl>
          </a:graphicData>
        </a:graphic>
      </p:graphicFrame>
      <p:sp>
        <p:nvSpPr>
          <p:cNvPr id="10" name="Oval 9"/>
          <p:cNvSpPr/>
          <p:nvPr/>
        </p:nvSpPr>
        <p:spPr>
          <a:xfrm>
            <a:off x="1193286" y="4811487"/>
            <a:ext cx="130628" cy="130629"/>
          </a:xfrm>
          <a:prstGeom prst="ellipse">
            <a:avLst/>
          </a:prstGeom>
          <a:solidFill>
            <a:srgbClr val="FF0000">
              <a:alpha val="36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3" name="Oval 12"/>
          <p:cNvSpPr/>
          <p:nvPr/>
        </p:nvSpPr>
        <p:spPr>
          <a:xfrm>
            <a:off x="4971977" y="5277395"/>
            <a:ext cx="130628" cy="130629"/>
          </a:xfrm>
          <a:prstGeom prst="ellipse">
            <a:avLst/>
          </a:prstGeom>
          <a:solidFill>
            <a:srgbClr val="FF0000">
              <a:alpha val="36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Rectangle 11"/>
          <p:cNvSpPr/>
          <p:nvPr/>
        </p:nvSpPr>
        <p:spPr>
          <a:xfrm>
            <a:off x="1665634" y="5198394"/>
            <a:ext cx="1893873" cy="196218"/>
          </a:xfrm>
          <a:prstGeom prst="rect">
            <a:avLst/>
          </a:prstGeom>
          <a:solidFill>
            <a:srgbClr val="FF0000">
              <a:alpha val="3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100" dirty="0">
                <a:solidFill>
                  <a:schemeClr val="tx1"/>
                </a:solidFill>
              </a:rPr>
              <a:t>APEC</a:t>
            </a:r>
          </a:p>
        </p:txBody>
      </p:sp>
      <p:cxnSp>
        <p:nvCxnSpPr>
          <p:cNvPr id="14" name="Straight Arrow Connector 13"/>
          <p:cNvCxnSpPr/>
          <p:nvPr/>
        </p:nvCxnSpPr>
        <p:spPr>
          <a:xfrm flipV="1">
            <a:off x="3559507" y="2708366"/>
            <a:ext cx="0" cy="24900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1665634" y="4528457"/>
            <a:ext cx="0" cy="6699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4815840" y="3551222"/>
            <a:ext cx="665588" cy="193464"/>
          </a:xfrm>
          <a:prstGeom prst="rect">
            <a:avLst/>
          </a:prstGeom>
          <a:solidFill>
            <a:srgbClr val="92D050">
              <a:alpha val="34000"/>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AU" sz="1200" dirty="0">
                <a:solidFill>
                  <a:srgbClr val="000000"/>
                </a:solidFill>
                <a:latin typeface="Calibri" panose="020F0502020204030204" pitchFamily="34" charset="0"/>
              </a:rPr>
              <a:t>IWAG</a:t>
            </a:r>
          </a:p>
        </p:txBody>
      </p:sp>
      <p:cxnSp>
        <p:nvCxnSpPr>
          <p:cNvPr id="17" name="Straight Arrow Connector 16"/>
          <p:cNvCxnSpPr/>
          <p:nvPr/>
        </p:nvCxnSpPr>
        <p:spPr>
          <a:xfrm>
            <a:off x="5476540" y="3734214"/>
            <a:ext cx="0" cy="1207902"/>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4824549" y="2959643"/>
            <a:ext cx="1764634" cy="192860"/>
          </a:xfrm>
          <a:prstGeom prst="rect">
            <a:avLst/>
          </a:prstGeom>
          <a:solidFill>
            <a:srgbClr val="FF0000">
              <a:alpha val="3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100" dirty="0">
                <a:solidFill>
                  <a:schemeClr val="tx1"/>
                </a:solidFill>
              </a:rPr>
              <a:t>APEC</a:t>
            </a:r>
          </a:p>
        </p:txBody>
      </p:sp>
      <p:cxnSp>
        <p:nvCxnSpPr>
          <p:cNvPr id="26" name="Straight Arrow Connector 25"/>
          <p:cNvCxnSpPr/>
          <p:nvPr/>
        </p:nvCxnSpPr>
        <p:spPr>
          <a:xfrm>
            <a:off x="6589183" y="3152503"/>
            <a:ext cx="0" cy="7750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4" name="Rectangle: Rounded Corners 33"/>
          <p:cNvSpPr/>
          <p:nvPr/>
        </p:nvSpPr>
        <p:spPr>
          <a:xfrm>
            <a:off x="971550" y="2106654"/>
            <a:ext cx="1079863" cy="559913"/>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AU" sz="1400" dirty="0"/>
              <a:t>Range 0.8 g/L</a:t>
            </a:r>
          </a:p>
        </p:txBody>
      </p:sp>
      <p:sp>
        <p:nvSpPr>
          <p:cNvPr id="35" name="Rectangle: Rounded Corners 34"/>
          <p:cNvSpPr/>
          <p:nvPr/>
        </p:nvSpPr>
        <p:spPr>
          <a:xfrm>
            <a:off x="5476540" y="2106655"/>
            <a:ext cx="1079863" cy="559913"/>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AU" sz="1400" dirty="0"/>
              <a:t>Range 5.1 g/L</a:t>
            </a:r>
          </a:p>
        </p:txBody>
      </p:sp>
    </p:spTree>
    <p:extLst>
      <p:ext uri="{BB962C8B-B14F-4D97-AF65-F5344CB8AC3E}">
        <p14:creationId xmlns:p14="http://schemas.microsoft.com/office/powerpoint/2010/main" val="2368525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3" grpId="0" animBg="1"/>
      <p:bldP spid="12" grpId="0" animBg="1"/>
      <p:bldP spid="16" grpId="0" animBg="1"/>
      <p:bldP spid="25" grpId="0" animBg="1"/>
      <p:bldP spid="34" grpId="0" animBg="1"/>
      <p:bldP spid="3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18386"/>
            <a:ext cx="7200900" cy="1142385"/>
          </a:xfrm>
        </p:spPr>
        <p:txBody>
          <a:bodyPr/>
          <a:lstStyle/>
          <a:p>
            <a:r>
              <a:rPr lang="en-AU" dirty="0"/>
              <a:t>Combined Sugars</a:t>
            </a:r>
          </a:p>
        </p:txBody>
      </p:sp>
      <p:sp>
        <p:nvSpPr>
          <p:cNvPr id="4" name="Slide Number Placeholder 3"/>
          <p:cNvSpPr>
            <a:spLocks noGrp="1"/>
          </p:cNvSpPr>
          <p:nvPr>
            <p:ph type="sldNum" sz="quarter" idx="12"/>
          </p:nvPr>
        </p:nvSpPr>
        <p:spPr/>
        <p:txBody>
          <a:bodyPr/>
          <a:lstStyle/>
          <a:p>
            <a:fld id="{E31375A4-56A4-47D6-9801-1991572033F7}" type="slidenum">
              <a:rPr lang="en-US" smtClean="0"/>
              <a:t>11</a:t>
            </a:fld>
            <a:endParaRPr lang="en-US"/>
          </a:p>
        </p:txBody>
      </p:sp>
      <p:sp>
        <p:nvSpPr>
          <p:cNvPr id="5" name="Footer Placeholder 4"/>
          <p:cNvSpPr>
            <a:spLocks noGrp="1"/>
          </p:cNvSpPr>
          <p:nvPr>
            <p:ph type="ftr" sz="quarter" idx="11"/>
          </p:nvPr>
        </p:nvSpPr>
        <p:spPr/>
        <p:txBody>
          <a:bodyPr/>
          <a:lstStyle/>
          <a:p>
            <a:r>
              <a:rPr lang="en-US"/>
              <a:t>APEC Wine Regulatory Forum |  October 6-7, 2016</a:t>
            </a:r>
            <a:endParaRPr lang="en-US" dirty="0"/>
          </a:p>
        </p:txBody>
      </p:sp>
      <p:sp>
        <p:nvSpPr>
          <p:cNvPr id="6" name="Date Placeholder 5"/>
          <p:cNvSpPr>
            <a:spLocks noGrp="1"/>
          </p:cNvSpPr>
          <p:nvPr>
            <p:ph type="dt" sz="half" idx="10"/>
          </p:nvPr>
        </p:nvSpPr>
        <p:spPr/>
        <p:txBody>
          <a:bodyPr/>
          <a:lstStyle/>
          <a:p>
            <a:r>
              <a:rPr lang="en-US"/>
              <a:t>Ottawa, Canada</a:t>
            </a:r>
            <a:endParaRPr lang="en-US" dirty="0"/>
          </a:p>
        </p:txBody>
      </p:sp>
      <p:pic>
        <p:nvPicPr>
          <p:cNvPr id="7" name="Picture 6"/>
          <p:cNvPicPr>
            <a:picLocks noChangeAspect="1"/>
          </p:cNvPicPr>
          <p:nvPr/>
        </p:nvPicPr>
        <p:blipFill>
          <a:blip r:embed="rId2"/>
          <a:stretch>
            <a:fillRect/>
          </a:stretch>
        </p:blipFill>
        <p:spPr>
          <a:xfrm>
            <a:off x="237368" y="1441989"/>
            <a:ext cx="4334632" cy="4334632"/>
          </a:xfrm>
          <a:prstGeom prst="rect">
            <a:avLst/>
          </a:prstGeom>
        </p:spPr>
      </p:pic>
      <p:pic>
        <p:nvPicPr>
          <p:cNvPr id="8" name="Picture 7"/>
          <p:cNvPicPr>
            <a:picLocks noChangeAspect="1"/>
          </p:cNvPicPr>
          <p:nvPr/>
        </p:nvPicPr>
        <p:blipFill>
          <a:blip r:embed="rId3"/>
          <a:stretch>
            <a:fillRect/>
          </a:stretch>
        </p:blipFill>
        <p:spPr>
          <a:xfrm>
            <a:off x="4573330" y="1441989"/>
            <a:ext cx="4334632" cy="4328535"/>
          </a:xfrm>
          <a:prstGeom prst="rect">
            <a:avLst/>
          </a:prstGeom>
        </p:spPr>
      </p:pic>
      <p:sp>
        <p:nvSpPr>
          <p:cNvPr id="3" name="Oval 2"/>
          <p:cNvSpPr/>
          <p:nvPr/>
        </p:nvSpPr>
        <p:spPr>
          <a:xfrm rot="19155025">
            <a:off x="1720384" y="3279685"/>
            <a:ext cx="1576251" cy="653142"/>
          </a:xfrm>
          <a:prstGeom prst="ellipse">
            <a:avLst/>
          </a:prstGeom>
          <a:solidFill>
            <a:schemeClr val="accent5">
              <a:lumMod val="60000"/>
              <a:lumOff val="40000"/>
              <a:alpha val="25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ctr"/>
            <a:endParaRPr lang="en-AU"/>
          </a:p>
        </p:txBody>
      </p:sp>
      <p:sp>
        <p:nvSpPr>
          <p:cNvPr id="9" name="Oval 8"/>
          <p:cNvSpPr/>
          <p:nvPr/>
        </p:nvSpPr>
        <p:spPr>
          <a:xfrm rot="19155025">
            <a:off x="4735161" y="4504549"/>
            <a:ext cx="1186391" cy="653142"/>
          </a:xfrm>
          <a:prstGeom prst="ellipse">
            <a:avLst/>
          </a:prstGeom>
          <a:solidFill>
            <a:schemeClr val="accent5">
              <a:lumMod val="60000"/>
              <a:lumOff val="40000"/>
              <a:alpha val="25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ctr"/>
            <a:endParaRPr lang="en-AU"/>
          </a:p>
        </p:txBody>
      </p:sp>
    </p:spTree>
    <p:extLst>
      <p:ext uri="{BB962C8B-B14F-4D97-AF65-F5344CB8AC3E}">
        <p14:creationId xmlns:p14="http://schemas.microsoft.com/office/powerpoint/2010/main" val="3002877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2"/>
          <a:stretch>
            <a:fillRect/>
          </a:stretch>
        </p:blipFill>
        <p:spPr>
          <a:xfrm>
            <a:off x="237368" y="1354884"/>
            <a:ext cx="4334632" cy="4328535"/>
          </a:xfrm>
          <a:prstGeom prst="rect">
            <a:avLst/>
          </a:prstGeom>
        </p:spPr>
      </p:pic>
      <p:sp>
        <p:nvSpPr>
          <p:cNvPr id="2" name="Title 1"/>
          <p:cNvSpPr>
            <a:spLocks noGrp="1"/>
          </p:cNvSpPr>
          <p:nvPr>
            <p:ph type="title"/>
          </p:nvPr>
        </p:nvSpPr>
        <p:spPr>
          <a:xfrm>
            <a:off x="971550" y="18386"/>
            <a:ext cx="7200900" cy="1142385"/>
          </a:xfrm>
        </p:spPr>
        <p:txBody>
          <a:bodyPr/>
          <a:lstStyle/>
          <a:p>
            <a:r>
              <a:rPr lang="en-AU" dirty="0"/>
              <a:t>Copper</a:t>
            </a:r>
          </a:p>
        </p:txBody>
      </p:sp>
      <p:sp>
        <p:nvSpPr>
          <p:cNvPr id="4" name="Slide Number Placeholder 3"/>
          <p:cNvSpPr>
            <a:spLocks noGrp="1"/>
          </p:cNvSpPr>
          <p:nvPr>
            <p:ph type="sldNum" sz="quarter" idx="12"/>
          </p:nvPr>
        </p:nvSpPr>
        <p:spPr/>
        <p:txBody>
          <a:bodyPr/>
          <a:lstStyle/>
          <a:p>
            <a:fld id="{E31375A4-56A4-47D6-9801-1991572033F7}" type="slidenum">
              <a:rPr lang="en-US" smtClean="0"/>
              <a:t>12</a:t>
            </a:fld>
            <a:endParaRPr lang="en-US"/>
          </a:p>
        </p:txBody>
      </p:sp>
      <p:sp>
        <p:nvSpPr>
          <p:cNvPr id="5" name="Footer Placeholder 4"/>
          <p:cNvSpPr>
            <a:spLocks noGrp="1"/>
          </p:cNvSpPr>
          <p:nvPr>
            <p:ph type="ftr" sz="quarter" idx="11"/>
          </p:nvPr>
        </p:nvSpPr>
        <p:spPr/>
        <p:txBody>
          <a:bodyPr/>
          <a:lstStyle/>
          <a:p>
            <a:r>
              <a:rPr lang="en-US"/>
              <a:t>APEC Wine Regulatory Forum |  October 6-7, 2016</a:t>
            </a:r>
            <a:endParaRPr lang="en-US" dirty="0"/>
          </a:p>
        </p:txBody>
      </p:sp>
      <p:sp>
        <p:nvSpPr>
          <p:cNvPr id="6" name="Date Placeholder 5"/>
          <p:cNvSpPr>
            <a:spLocks noGrp="1"/>
          </p:cNvSpPr>
          <p:nvPr>
            <p:ph type="dt" sz="half" idx="10"/>
          </p:nvPr>
        </p:nvSpPr>
        <p:spPr/>
        <p:txBody>
          <a:bodyPr/>
          <a:lstStyle/>
          <a:p>
            <a:r>
              <a:rPr lang="en-US"/>
              <a:t>Ottawa, Canada</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328813181"/>
              </p:ext>
            </p:extLst>
          </p:nvPr>
        </p:nvGraphicFramePr>
        <p:xfrm>
          <a:off x="4572000" y="355430"/>
          <a:ext cx="3996000" cy="762000"/>
        </p:xfrm>
        <a:graphic>
          <a:graphicData uri="http://schemas.openxmlformats.org/drawingml/2006/table">
            <a:tbl>
              <a:tblPr/>
              <a:tblGrid>
                <a:gridCol w="1116000">
                  <a:extLst>
                    <a:ext uri="{9D8B030D-6E8A-4147-A177-3AD203B41FA5}">
                      <a16:colId xmlns:a16="http://schemas.microsoft.com/office/drawing/2014/main" val="255239825"/>
                    </a:ext>
                  </a:extLst>
                </a:gridCol>
                <a:gridCol w="720000">
                  <a:extLst>
                    <a:ext uri="{9D8B030D-6E8A-4147-A177-3AD203B41FA5}">
                      <a16:colId xmlns:a16="http://schemas.microsoft.com/office/drawing/2014/main" val="36743406"/>
                    </a:ext>
                  </a:extLst>
                </a:gridCol>
                <a:gridCol w="720000">
                  <a:extLst>
                    <a:ext uri="{9D8B030D-6E8A-4147-A177-3AD203B41FA5}">
                      <a16:colId xmlns:a16="http://schemas.microsoft.com/office/drawing/2014/main" val="23896179"/>
                    </a:ext>
                  </a:extLst>
                </a:gridCol>
                <a:gridCol w="720000">
                  <a:extLst>
                    <a:ext uri="{9D8B030D-6E8A-4147-A177-3AD203B41FA5}">
                      <a16:colId xmlns:a16="http://schemas.microsoft.com/office/drawing/2014/main" val="2063970851"/>
                    </a:ext>
                  </a:extLst>
                </a:gridCol>
                <a:gridCol w="720000">
                  <a:extLst>
                    <a:ext uri="{9D8B030D-6E8A-4147-A177-3AD203B41FA5}">
                      <a16:colId xmlns:a16="http://schemas.microsoft.com/office/drawing/2014/main" val="3291623075"/>
                    </a:ext>
                  </a:extLst>
                </a:gridCol>
              </a:tblGrid>
              <a:tr h="190500">
                <a:tc>
                  <a:txBody>
                    <a:bodyPr/>
                    <a:lstStyle/>
                    <a:p>
                      <a:pPr algn="l" fontAlgn="b"/>
                      <a:endParaRPr lang="en-AU"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n-AU" sz="1100" b="1" i="0" u="none" strike="noStrike" dirty="0">
                          <a:solidFill>
                            <a:srgbClr val="00B050"/>
                          </a:solidFill>
                          <a:effectLst/>
                          <a:latin typeface="Calibri" panose="020F0502020204030204" pitchFamily="34" charset="0"/>
                        </a:rPr>
                        <a:t>White</a:t>
                      </a:r>
                    </a:p>
                  </a:txBody>
                  <a:tcPr marL="9525" marR="9525" marT="9525" marB="0" anchor="b">
                    <a:lnL>
                      <a:noFill/>
                    </a:lnL>
                    <a:lnR>
                      <a:noFill/>
                    </a:lnR>
                    <a:lnT>
                      <a:noFill/>
                    </a:lnT>
                    <a:lnB>
                      <a:noFill/>
                    </a:lnB>
                  </a:tcPr>
                </a:tc>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n-AU" sz="1100" b="1" i="0" u="none" strike="noStrike" dirty="0">
                          <a:solidFill>
                            <a:srgbClr val="FF0000"/>
                          </a:solidFill>
                          <a:effectLst/>
                          <a:latin typeface="Calibri" panose="020F0502020204030204" pitchFamily="34" charset="0"/>
                        </a:rPr>
                        <a:t>Red</a:t>
                      </a:r>
                    </a:p>
                  </a:txBody>
                  <a:tcPr marL="9525" marR="9525" marT="9525" marB="0" anchor="b">
                    <a:lnL>
                      <a:noFill/>
                    </a:lnL>
                    <a:lnR>
                      <a:noFill/>
                    </a:lnR>
                    <a:lnT>
                      <a:noFill/>
                    </a:lnT>
                    <a:lnB>
                      <a:noFill/>
                    </a:lnB>
                  </a:tcPr>
                </a:tc>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45492870"/>
                  </a:ext>
                </a:extLst>
              </a:tr>
              <a:tr h="190500">
                <a:tc>
                  <a:txBody>
                    <a:bodyPr/>
                    <a:lstStyle/>
                    <a:p>
                      <a:pPr algn="l" fontAlgn="b"/>
                      <a:endParaRPr lang="en-AU"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n-AU" sz="1100" b="1" i="0" u="none" strike="noStrike" dirty="0">
                          <a:solidFill>
                            <a:srgbClr val="000000"/>
                          </a:solidFill>
                          <a:effectLst/>
                          <a:latin typeface="Calibri" panose="020F0502020204030204" pitchFamily="34" charset="0"/>
                        </a:rPr>
                        <a:t>APEC</a:t>
                      </a:r>
                    </a:p>
                  </a:txBody>
                  <a:tcPr marL="9525" marR="9525" marT="9525" marB="0" anchor="b">
                    <a:lnL>
                      <a:noFill/>
                    </a:lnL>
                    <a:lnR>
                      <a:noFill/>
                    </a:lnR>
                    <a:lnT>
                      <a:noFill/>
                    </a:lnT>
                    <a:lnB>
                      <a:noFill/>
                    </a:lnB>
                  </a:tcPr>
                </a:tc>
                <a:tc>
                  <a:txBody>
                    <a:bodyPr/>
                    <a:lstStyle/>
                    <a:p>
                      <a:pPr algn="ctr" fontAlgn="b"/>
                      <a:r>
                        <a:rPr lang="en-AU" sz="1100" b="1" i="0" u="none" strike="noStrike" dirty="0">
                          <a:solidFill>
                            <a:srgbClr val="000000"/>
                          </a:solidFill>
                          <a:effectLst/>
                          <a:latin typeface="Calibri" panose="020F0502020204030204" pitchFamily="34" charset="0"/>
                        </a:rPr>
                        <a:t>IWAG</a:t>
                      </a:r>
                    </a:p>
                  </a:txBody>
                  <a:tcPr marL="9525" marR="9525" marT="9525" marB="0" anchor="b">
                    <a:lnL>
                      <a:noFill/>
                    </a:lnL>
                    <a:lnR>
                      <a:noFill/>
                    </a:lnR>
                    <a:lnT>
                      <a:noFill/>
                    </a:lnT>
                    <a:lnB>
                      <a:noFill/>
                    </a:lnB>
                  </a:tcPr>
                </a:tc>
                <a:tc>
                  <a:txBody>
                    <a:bodyPr/>
                    <a:lstStyle/>
                    <a:p>
                      <a:pPr algn="ctr" fontAlgn="b"/>
                      <a:r>
                        <a:rPr lang="en-AU" sz="1100" b="1" i="0" u="none" strike="noStrike" dirty="0">
                          <a:solidFill>
                            <a:srgbClr val="000000"/>
                          </a:solidFill>
                          <a:effectLst/>
                          <a:latin typeface="Calibri" panose="020F0502020204030204" pitchFamily="34" charset="0"/>
                        </a:rPr>
                        <a:t>APEC</a:t>
                      </a:r>
                    </a:p>
                  </a:txBody>
                  <a:tcPr marL="9525" marR="9525" marT="9525" marB="0" anchor="b">
                    <a:lnL>
                      <a:noFill/>
                    </a:lnL>
                    <a:lnR>
                      <a:noFill/>
                    </a:lnR>
                    <a:lnT>
                      <a:noFill/>
                    </a:lnT>
                    <a:lnB>
                      <a:noFill/>
                    </a:lnB>
                  </a:tcPr>
                </a:tc>
                <a:tc>
                  <a:txBody>
                    <a:bodyPr/>
                    <a:lstStyle/>
                    <a:p>
                      <a:pPr algn="ctr" fontAlgn="b"/>
                      <a:r>
                        <a:rPr lang="en-AU" sz="1100" b="1" i="0" u="none" strike="noStrike" dirty="0">
                          <a:solidFill>
                            <a:srgbClr val="000000"/>
                          </a:solidFill>
                          <a:effectLst/>
                          <a:latin typeface="Calibri" panose="020F0502020204030204" pitchFamily="34" charset="0"/>
                        </a:rPr>
                        <a:t>IWAG</a:t>
                      </a:r>
                    </a:p>
                  </a:txBody>
                  <a:tcPr marL="9525" marR="9525" marT="9525" marB="0" anchor="b">
                    <a:lnL>
                      <a:noFill/>
                    </a:lnL>
                    <a:lnR>
                      <a:noFill/>
                    </a:lnR>
                    <a:lnT>
                      <a:noFill/>
                    </a:lnT>
                    <a:lnB>
                      <a:noFill/>
                    </a:lnB>
                  </a:tcPr>
                </a:tc>
                <a:extLst>
                  <a:ext uri="{0D108BD9-81ED-4DB2-BD59-A6C34878D82A}">
                    <a16:rowId xmlns:a16="http://schemas.microsoft.com/office/drawing/2014/main" val="203781362"/>
                  </a:ext>
                </a:extLst>
              </a:tr>
              <a:tr h="190500">
                <a:tc>
                  <a:txBody>
                    <a:bodyPr/>
                    <a:lstStyle/>
                    <a:p>
                      <a:pPr algn="l" fontAlgn="b"/>
                      <a:r>
                        <a:rPr lang="en-AU" sz="1100" b="0" i="0" u="none" strike="noStrike" dirty="0">
                          <a:solidFill>
                            <a:srgbClr val="000000"/>
                          </a:solidFill>
                          <a:effectLst/>
                          <a:latin typeface="Calibri" panose="020F0502020204030204" pitchFamily="34" charset="0"/>
                        </a:rPr>
                        <a:t>Mean</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0.27</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0.25</a:t>
                      </a:r>
                    </a:p>
                  </a:txBody>
                  <a:tcPr marL="9525" marR="9525" marT="9525" marB="0" anchor="b">
                    <a:lnL>
                      <a:noFill/>
                    </a:lnL>
                    <a:lnR>
                      <a:noFill/>
                    </a:lnR>
                    <a:lnT>
                      <a:noFill/>
                    </a:lnT>
                    <a:lnB>
                      <a:noFill/>
                    </a:lnB>
                  </a:tcPr>
                </a:tc>
                <a:tc>
                  <a:txBody>
                    <a:bodyPr/>
                    <a:lstStyle/>
                    <a:p>
                      <a:pPr algn="ctr" fontAlgn="b"/>
                      <a:r>
                        <a:rPr lang="en-AU" sz="1100" b="0" i="0" u="none" strike="noStrike">
                          <a:solidFill>
                            <a:srgbClr val="000000"/>
                          </a:solidFill>
                          <a:effectLst/>
                          <a:latin typeface="Calibri" panose="020F0502020204030204" pitchFamily="34" charset="0"/>
                        </a:rPr>
                        <a:t>0.19</a:t>
                      </a:r>
                    </a:p>
                  </a:txBody>
                  <a:tcPr marL="9525" marR="9525" marT="9525" marB="0" anchor="b">
                    <a:lnL>
                      <a:noFill/>
                    </a:lnL>
                    <a:lnR>
                      <a:noFill/>
                    </a:lnR>
                    <a:lnT>
                      <a:noFill/>
                    </a:lnT>
                    <a:lnB>
                      <a:noFill/>
                    </a:lnB>
                  </a:tcPr>
                </a:tc>
                <a:tc>
                  <a:txBody>
                    <a:bodyPr/>
                    <a:lstStyle/>
                    <a:p>
                      <a:pPr algn="ctr" fontAlgn="b"/>
                      <a:r>
                        <a:rPr lang="en-AU" sz="1100" b="0" i="0" u="none" strike="noStrike">
                          <a:solidFill>
                            <a:srgbClr val="000000"/>
                          </a:solidFill>
                          <a:effectLst/>
                          <a:latin typeface="Calibri" panose="020F0502020204030204" pitchFamily="34" charset="0"/>
                        </a:rPr>
                        <a:t>0.16</a:t>
                      </a:r>
                    </a:p>
                  </a:txBody>
                  <a:tcPr marL="9525" marR="9525" marT="9525" marB="0" anchor="b">
                    <a:lnL>
                      <a:noFill/>
                    </a:lnL>
                    <a:lnR>
                      <a:noFill/>
                    </a:lnR>
                    <a:lnT>
                      <a:noFill/>
                    </a:lnT>
                    <a:lnB>
                      <a:noFill/>
                    </a:lnB>
                  </a:tcPr>
                </a:tc>
                <a:extLst>
                  <a:ext uri="{0D108BD9-81ED-4DB2-BD59-A6C34878D82A}">
                    <a16:rowId xmlns:a16="http://schemas.microsoft.com/office/drawing/2014/main" val="1247459094"/>
                  </a:ext>
                </a:extLst>
              </a:tr>
              <a:tr h="190500">
                <a:tc>
                  <a:txBody>
                    <a:bodyPr/>
                    <a:lstStyle/>
                    <a:p>
                      <a:pPr algn="l" fontAlgn="b"/>
                      <a:r>
                        <a:rPr lang="en-AU" sz="1100" b="0" i="0" u="none" strike="noStrike" dirty="0">
                          <a:solidFill>
                            <a:srgbClr val="000000"/>
                          </a:solidFill>
                          <a:effectLst/>
                          <a:latin typeface="Calibri" panose="020F0502020204030204" pitchFamily="34" charset="0"/>
                        </a:rPr>
                        <a:t>Standard Deviation</a:t>
                      </a:r>
                    </a:p>
                  </a:txBody>
                  <a:tcPr marL="9525" marR="9525" marT="9525" marB="0" anchor="b">
                    <a:lnL>
                      <a:noFill/>
                    </a:lnL>
                    <a:lnR>
                      <a:noFill/>
                    </a:lnR>
                    <a:lnT>
                      <a:noFill/>
                    </a:lnT>
                    <a:lnB>
                      <a:noFill/>
                    </a:lnB>
                  </a:tcPr>
                </a:tc>
                <a:tc>
                  <a:txBody>
                    <a:bodyPr/>
                    <a:lstStyle/>
                    <a:p>
                      <a:pPr algn="ctr" fontAlgn="b"/>
                      <a:r>
                        <a:rPr lang="en-AU" sz="1100" b="0" i="0" u="none" strike="noStrike">
                          <a:solidFill>
                            <a:srgbClr val="000000"/>
                          </a:solidFill>
                          <a:effectLst/>
                          <a:latin typeface="Calibri" panose="020F0502020204030204" pitchFamily="34" charset="0"/>
                        </a:rPr>
                        <a:t>0.03</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0.05</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0.04</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0.03</a:t>
                      </a:r>
                    </a:p>
                  </a:txBody>
                  <a:tcPr marL="9525" marR="9525" marT="9525" marB="0" anchor="b">
                    <a:lnL>
                      <a:noFill/>
                    </a:lnL>
                    <a:lnR>
                      <a:noFill/>
                    </a:lnR>
                    <a:lnT>
                      <a:noFill/>
                    </a:lnT>
                    <a:lnB>
                      <a:noFill/>
                    </a:lnB>
                  </a:tcPr>
                </a:tc>
                <a:extLst>
                  <a:ext uri="{0D108BD9-81ED-4DB2-BD59-A6C34878D82A}">
                    <a16:rowId xmlns:a16="http://schemas.microsoft.com/office/drawing/2014/main" val="3232132653"/>
                  </a:ext>
                </a:extLst>
              </a:tr>
            </a:tbl>
          </a:graphicData>
        </a:graphic>
      </p:graphicFrame>
      <p:sp>
        <p:nvSpPr>
          <p:cNvPr id="10" name="Oval 9"/>
          <p:cNvSpPr/>
          <p:nvPr/>
        </p:nvSpPr>
        <p:spPr>
          <a:xfrm>
            <a:off x="1933515" y="4010298"/>
            <a:ext cx="130628" cy="130629"/>
          </a:xfrm>
          <a:prstGeom prst="ellipse">
            <a:avLst/>
          </a:prstGeom>
          <a:solidFill>
            <a:srgbClr val="FF0000">
              <a:alpha val="36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3" name="Picture 12"/>
          <p:cNvPicPr>
            <a:picLocks noChangeAspect="1"/>
          </p:cNvPicPr>
          <p:nvPr/>
        </p:nvPicPr>
        <p:blipFill>
          <a:blip r:embed="rId3"/>
          <a:stretch>
            <a:fillRect/>
          </a:stretch>
        </p:blipFill>
        <p:spPr>
          <a:xfrm>
            <a:off x="4572000" y="1354884"/>
            <a:ext cx="4328535" cy="4334632"/>
          </a:xfrm>
          <a:prstGeom prst="rect">
            <a:avLst/>
          </a:prstGeom>
        </p:spPr>
      </p:pic>
      <p:sp>
        <p:nvSpPr>
          <p:cNvPr id="14" name="Oval 13"/>
          <p:cNvSpPr/>
          <p:nvPr/>
        </p:nvSpPr>
        <p:spPr>
          <a:xfrm>
            <a:off x="6013480" y="4249784"/>
            <a:ext cx="130628" cy="130629"/>
          </a:xfrm>
          <a:prstGeom prst="ellipse">
            <a:avLst/>
          </a:prstGeom>
          <a:solidFill>
            <a:srgbClr val="FF0000">
              <a:alpha val="36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Rectangle 10"/>
          <p:cNvSpPr/>
          <p:nvPr/>
        </p:nvSpPr>
        <p:spPr>
          <a:xfrm>
            <a:off x="1354296" y="5050257"/>
            <a:ext cx="1118810" cy="196218"/>
          </a:xfrm>
          <a:prstGeom prst="rect">
            <a:avLst/>
          </a:prstGeom>
          <a:solidFill>
            <a:srgbClr val="FF0000">
              <a:alpha val="3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100" dirty="0">
                <a:solidFill>
                  <a:schemeClr val="tx1"/>
                </a:solidFill>
              </a:rPr>
              <a:t>APEC</a:t>
            </a:r>
          </a:p>
        </p:txBody>
      </p:sp>
      <p:cxnSp>
        <p:nvCxnSpPr>
          <p:cNvPr id="15" name="Straight Arrow Connector 14"/>
          <p:cNvCxnSpPr/>
          <p:nvPr/>
        </p:nvCxnSpPr>
        <p:spPr>
          <a:xfrm flipV="1">
            <a:off x="2473106" y="3622766"/>
            <a:ext cx="0" cy="14434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1354296" y="4664904"/>
            <a:ext cx="0" cy="3853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1263980" y="2704817"/>
            <a:ext cx="1469697" cy="203385"/>
          </a:xfrm>
          <a:prstGeom prst="rect">
            <a:avLst/>
          </a:prstGeom>
          <a:solidFill>
            <a:srgbClr val="92D050">
              <a:alpha val="34000"/>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AU" sz="1200" dirty="0">
                <a:solidFill>
                  <a:srgbClr val="000000"/>
                </a:solidFill>
                <a:latin typeface="Calibri" panose="020F0502020204030204" pitchFamily="34" charset="0"/>
              </a:rPr>
              <a:t>IWAG</a:t>
            </a:r>
          </a:p>
        </p:txBody>
      </p:sp>
      <p:cxnSp>
        <p:nvCxnSpPr>
          <p:cNvPr id="18" name="Straight Arrow Connector 17"/>
          <p:cNvCxnSpPr/>
          <p:nvPr/>
        </p:nvCxnSpPr>
        <p:spPr>
          <a:xfrm>
            <a:off x="1263980" y="2900842"/>
            <a:ext cx="0" cy="1871455"/>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2732733" y="2900842"/>
            <a:ext cx="0" cy="443249"/>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5891801" y="5039013"/>
            <a:ext cx="1484360" cy="214074"/>
          </a:xfrm>
          <a:prstGeom prst="rect">
            <a:avLst/>
          </a:prstGeom>
          <a:solidFill>
            <a:srgbClr val="FF0000">
              <a:alpha val="3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100" dirty="0">
                <a:solidFill>
                  <a:schemeClr val="tx1"/>
                </a:solidFill>
              </a:rPr>
              <a:t>APEC</a:t>
            </a:r>
          </a:p>
        </p:txBody>
      </p:sp>
      <p:cxnSp>
        <p:nvCxnSpPr>
          <p:cNvPr id="27" name="Straight Arrow Connector 26"/>
          <p:cNvCxnSpPr/>
          <p:nvPr/>
        </p:nvCxnSpPr>
        <p:spPr>
          <a:xfrm flipV="1">
            <a:off x="7376161" y="3122466"/>
            <a:ext cx="0" cy="19437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H="1" flipV="1">
            <a:off x="5891801" y="4484914"/>
            <a:ext cx="113" cy="5812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5519887" y="2731832"/>
            <a:ext cx="1117814" cy="169010"/>
          </a:xfrm>
          <a:prstGeom prst="rect">
            <a:avLst/>
          </a:prstGeom>
          <a:solidFill>
            <a:srgbClr val="92D050">
              <a:alpha val="34000"/>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AU" sz="1200" dirty="0">
                <a:solidFill>
                  <a:srgbClr val="000000"/>
                </a:solidFill>
                <a:latin typeface="Calibri" panose="020F0502020204030204" pitchFamily="34" charset="0"/>
              </a:rPr>
              <a:t>IWAG</a:t>
            </a:r>
          </a:p>
        </p:txBody>
      </p:sp>
      <p:cxnSp>
        <p:nvCxnSpPr>
          <p:cNvPr id="33" name="Straight Arrow Connector 32"/>
          <p:cNvCxnSpPr/>
          <p:nvPr/>
        </p:nvCxnSpPr>
        <p:spPr>
          <a:xfrm>
            <a:off x="5519887" y="2900841"/>
            <a:ext cx="0" cy="1871455"/>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6638527" y="2896487"/>
            <a:ext cx="0" cy="856907"/>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38" name="Rectangle: Rounded Corners 37"/>
          <p:cNvSpPr/>
          <p:nvPr/>
        </p:nvSpPr>
        <p:spPr>
          <a:xfrm>
            <a:off x="984280" y="1948687"/>
            <a:ext cx="1079863" cy="559913"/>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AU" sz="1400" dirty="0"/>
              <a:t>Range 0.13 mg/L</a:t>
            </a:r>
          </a:p>
        </p:txBody>
      </p:sp>
      <p:sp>
        <p:nvSpPr>
          <p:cNvPr id="39" name="Rectangle: Rounded Corners 38"/>
          <p:cNvSpPr/>
          <p:nvPr/>
        </p:nvSpPr>
        <p:spPr>
          <a:xfrm>
            <a:off x="5330460" y="1946414"/>
            <a:ext cx="1079863" cy="559913"/>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AU" sz="1400" dirty="0"/>
              <a:t>Range 0.14 mg/L</a:t>
            </a:r>
          </a:p>
        </p:txBody>
      </p:sp>
    </p:spTree>
    <p:extLst>
      <p:ext uri="{BB962C8B-B14F-4D97-AF65-F5344CB8AC3E}">
        <p14:creationId xmlns:p14="http://schemas.microsoft.com/office/powerpoint/2010/main" val="38794453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2"/>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4" grpId="0" animBg="1"/>
      <p:bldP spid="11" grpId="0" animBg="1"/>
      <p:bldP spid="17" grpId="0" animBg="1"/>
      <p:bldP spid="23" grpId="0" animBg="1"/>
      <p:bldP spid="32" grpId="0" animBg="1"/>
      <p:bldP spid="38" grpId="0" animBg="1"/>
      <p:bldP spid="3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0"/>
            <a:ext cx="7200900" cy="1142385"/>
          </a:xfrm>
        </p:spPr>
        <p:txBody>
          <a:bodyPr/>
          <a:lstStyle/>
          <a:p>
            <a:r>
              <a:rPr lang="en-AU" dirty="0"/>
              <a:t>Iron</a:t>
            </a:r>
          </a:p>
        </p:txBody>
      </p:sp>
      <p:sp>
        <p:nvSpPr>
          <p:cNvPr id="4" name="Slide Number Placeholder 3"/>
          <p:cNvSpPr>
            <a:spLocks noGrp="1"/>
          </p:cNvSpPr>
          <p:nvPr>
            <p:ph type="sldNum" sz="quarter" idx="12"/>
          </p:nvPr>
        </p:nvSpPr>
        <p:spPr/>
        <p:txBody>
          <a:bodyPr/>
          <a:lstStyle/>
          <a:p>
            <a:fld id="{E31375A4-56A4-47D6-9801-1991572033F7}" type="slidenum">
              <a:rPr lang="en-US" smtClean="0"/>
              <a:t>13</a:t>
            </a:fld>
            <a:endParaRPr lang="en-US"/>
          </a:p>
        </p:txBody>
      </p:sp>
      <p:sp>
        <p:nvSpPr>
          <p:cNvPr id="5" name="Footer Placeholder 4"/>
          <p:cNvSpPr>
            <a:spLocks noGrp="1"/>
          </p:cNvSpPr>
          <p:nvPr>
            <p:ph type="ftr" sz="quarter" idx="11"/>
          </p:nvPr>
        </p:nvSpPr>
        <p:spPr/>
        <p:txBody>
          <a:bodyPr/>
          <a:lstStyle/>
          <a:p>
            <a:r>
              <a:rPr lang="en-US"/>
              <a:t>APEC Wine Regulatory Forum |  October 6-7, 2016</a:t>
            </a:r>
            <a:endParaRPr lang="en-US" dirty="0"/>
          </a:p>
        </p:txBody>
      </p:sp>
      <p:sp>
        <p:nvSpPr>
          <p:cNvPr id="6" name="Date Placeholder 5"/>
          <p:cNvSpPr>
            <a:spLocks noGrp="1"/>
          </p:cNvSpPr>
          <p:nvPr>
            <p:ph type="dt" sz="half" idx="10"/>
          </p:nvPr>
        </p:nvSpPr>
        <p:spPr/>
        <p:txBody>
          <a:bodyPr/>
          <a:lstStyle/>
          <a:p>
            <a:r>
              <a:rPr lang="en-US"/>
              <a:t>Ottawa, Canada</a:t>
            </a:r>
            <a:endParaRPr lang="en-US" dirty="0"/>
          </a:p>
        </p:txBody>
      </p:sp>
      <p:pic>
        <p:nvPicPr>
          <p:cNvPr id="7" name="Picture 6"/>
          <p:cNvPicPr>
            <a:picLocks noChangeAspect="1"/>
          </p:cNvPicPr>
          <p:nvPr/>
        </p:nvPicPr>
        <p:blipFill>
          <a:blip r:embed="rId2"/>
          <a:stretch>
            <a:fillRect/>
          </a:stretch>
        </p:blipFill>
        <p:spPr>
          <a:xfrm>
            <a:off x="237368" y="1329126"/>
            <a:ext cx="4334632" cy="4328535"/>
          </a:xfrm>
          <a:prstGeom prst="rect">
            <a:avLst/>
          </a:prstGeom>
        </p:spPr>
      </p:pic>
      <p:pic>
        <p:nvPicPr>
          <p:cNvPr id="8" name="Picture 7"/>
          <p:cNvPicPr>
            <a:picLocks noChangeAspect="1"/>
          </p:cNvPicPr>
          <p:nvPr/>
        </p:nvPicPr>
        <p:blipFill>
          <a:blip r:embed="rId3"/>
          <a:stretch>
            <a:fillRect/>
          </a:stretch>
        </p:blipFill>
        <p:spPr>
          <a:xfrm>
            <a:off x="4573330" y="1329126"/>
            <a:ext cx="4334632" cy="4328535"/>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2566542290"/>
              </p:ext>
            </p:extLst>
          </p:nvPr>
        </p:nvGraphicFramePr>
        <p:xfrm>
          <a:off x="4572000" y="380385"/>
          <a:ext cx="3996000" cy="762000"/>
        </p:xfrm>
        <a:graphic>
          <a:graphicData uri="http://schemas.openxmlformats.org/drawingml/2006/table">
            <a:tbl>
              <a:tblPr/>
              <a:tblGrid>
                <a:gridCol w="1116000">
                  <a:extLst>
                    <a:ext uri="{9D8B030D-6E8A-4147-A177-3AD203B41FA5}">
                      <a16:colId xmlns:a16="http://schemas.microsoft.com/office/drawing/2014/main" val="3147215720"/>
                    </a:ext>
                  </a:extLst>
                </a:gridCol>
                <a:gridCol w="720000">
                  <a:extLst>
                    <a:ext uri="{9D8B030D-6E8A-4147-A177-3AD203B41FA5}">
                      <a16:colId xmlns:a16="http://schemas.microsoft.com/office/drawing/2014/main" val="1798863606"/>
                    </a:ext>
                  </a:extLst>
                </a:gridCol>
                <a:gridCol w="720000">
                  <a:extLst>
                    <a:ext uri="{9D8B030D-6E8A-4147-A177-3AD203B41FA5}">
                      <a16:colId xmlns:a16="http://schemas.microsoft.com/office/drawing/2014/main" val="942034232"/>
                    </a:ext>
                  </a:extLst>
                </a:gridCol>
                <a:gridCol w="720000">
                  <a:extLst>
                    <a:ext uri="{9D8B030D-6E8A-4147-A177-3AD203B41FA5}">
                      <a16:colId xmlns:a16="http://schemas.microsoft.com/office/drawing/2014/main" val="1724977170"/>
                    </a:ext>
                  </a:extLst>
                </a:gridCol>
                <a:gridCol w="720000">
                  <a:extLst>
                    <a:ext uri="{9D8B030D-6E8A-4147-A177-3AD203B41FA5}">
                      <a16:colId xmlns:a16="http://schemas.microsoft.com/office/drawing/2014/main" val="1488337890"/>
                    </a:ext>
                  </a:extLst>
                </a:gridCol>
              </a:tblGrid>
              <a:tr h="190500">
                <a:tc>
                  <a:txBody>
                    <a:bodyPr/>
                    <a:lstStyle/>
                    <a:p>
                      <a:pPr algn="l" fontAlgn="b"/>
                      <a:endParaRPr lang="en-AU"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n-AU" sz="1100" b="1" i="0" u="none" strike="noStrike" dirty="0">
                          <a:solidFill>
                            <a:srgbClr val="00B050"/>
                          </a:solidFill>
                          <a:effectLst/>
                          <a:latin typeface="Calibri" panose="020F0502020204030204" pitchFamily="34" charset="0"/>
                        </a:rPr>
                        <a:t>White</a:t>
                      </a:r>
                    </a:p>
                  </a:txBody>
                  <a:tcPr marL="9525" marR="9525" marT="9525" marB="0" anchor="b">
                    <a:lnL>
                      <a:noFill/>
                    </a:lnL>
                    <a:lnR>
                      <a:noFill/>
                    </a:lnR>
                    <a:lnT>
                      <a:noFill/>
                    </a:lnT>
                    <a:lnB>
                      <a:noFill/>
                    </a:lnB>
                  </a:tcPr>
                </a:tc>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n-AU" sz="1100" b="1" i="0" u="none" strike="noStrike" dirty="0">
                          <a:solidFill>
                            <a:srgbClr val="FF0000"/>
                          </a:solidFill>
                          <a:effectLst/>
                          <a:latin typeface="Calibri" panose="020F0502020204030204" pitchFamily="34" charset="0"/>
                        </a:rPr>
                        <a:t>Red</a:t>
                      </a:r>
                    </a:p>
                  </a:txBody>
                  <a:tcPr marL="9525" marR="9525" marT="9525" marB="0" anchor="b">
                    <a:lnL>
                      <a:noFill/>
                    </a:lnL>
                    <a:lnR>
                      <a:noFill/>
                    </a:lnR>
                    <a:lnT>
                      <a:noFill/>
                    </a:lnT>
                    <a:lnB>
                      <a:noFill/>
                    </a:lnB>
                  </a:tcPr>
                </a:tc>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415527970"/>
                  </a:ext>
                </a:extLst>
              </a:tr>
              <a:tr h="190500">
                <a:tc>
                  <a:txBody>
                    <a:bodyPr/>
                    <a:lstStyle/>
                    <a:p>
                      <a:pPr algn="l" fontAlgn="b"/>
                      <a:endParaRPr lang="en-AU"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n-AU" sz="1100" b="1" i="0" u="none" strike="noStrike" dirty="0">
                          <a:solidFill>
                            <a:srgbClr val="000000"/>
                          </a:solidFill>
                          <a:effectLst/>
                          <a:latin typeface="Calibri" panose="020F0502020204030204" pitchFamily="34" charset="0"/>
                        </a:rPr>
                        <a:t>APEC</a:t>
                      </a:r>
                    </a:p>
                  </a:txBody>
                  <a:tcPr marL="9525" marR="9525" marT="9525" marB="0" anchor="b">
                    <a:lnL>
                      <a:noFill/>
                    </a:lnL>
                    <a:lnR>
                      <a:noFill/>
                    </a:lnR>
                    <a:lnT>
                      <a:noFill/>
                    </a:lnT>
                    <a:lnB>
                      <a:noFill/>
                    </a:lnB>
                  </a:tcPr>
                </a:tc>
                <a:tc>
                  <a:txBody>
                    <a:bodyPr/>
                    <a:lstStyle/>
                    <a:p>
                      <a:pPr algn="ctr" fontAlgn="b"/>
                      <a:r>
                        <a:rPr lang="en-AU" sz="1100" b="1" i="0" u="none" strike="noStrike" dirty="0">
                          <a:solidFill>
                            <a:srgbClr val="000000"/>
                          </a:solidFill>
                          <a:effectLst/>
                          <a:latin typeface="Calibri" panose="020F0502020204030204" pitchFamily="34" charset="0"/>
                        </a:rPr>
                        <a:t>IWAG</a:t>
                      </a:r>
                    </a:p>
                  </a:txBody>
                  <a:tcPr marL="9525" marR="9525" marT="9525" marB="0" anchor="b">
                    <a:lnL>
                      <a:noFill/>
                    </a:lnL>
                    <a:lnR>
                      <a:noFill/>
                    </a:lnR>
                    <a:lnT>
                      <a:noFill/>
                    </a:lnT>
                    <a:lnB>
                      <a:noFill/>
                    </a:lnB>
                  </a:tcPr>
                </a:tc>
                <a:tc>
                  <a:txBody>
                    <a:bodyPr/>
                    <a:lstStyle/>
                    <a:p>
                      <a:pPr algn="ctr" fontAlgn="b"/>
                      <a:r>
                        <a:rPr lang="en-AU" sz="1100" b="1" i="0" u="none" strike="noStrike" dirty="0">
                          <a:solidFill>
                            <a:srgbClr val="000000"/>
                          </a:solidFill>
                          <a:effectLst/>
                          <a:latin typeface="Calibri" panose="020F0502020204030204" pitchFamily="34" charset="0"/>
                        </a:rPr>
                        <a:t>APEC</a:t>
                      </a:r>
                    </a:p>
                  </a:txBody>
                  <a:tcPr marL="9525" marR="9525" marT="9525" marB="0" anchor="b">
                    <a:lnL>
                      <a:noFill/>
                    </a:lnL>
                    <a:lnR>
                      <a:noFill/>
                    </a:lnR>
                    <a:lnT>
                      <a:noFill/>
                    </a:lnT>
                    <a:lnB>
                      <a:noFill/>
                    </a:lnB>
                  </a:tcPr>
                </a:tc>
                <a:tc>
                  <a:txBody>
                    <a:bodyPr/>
                    <a:lstStyle/>
                    <a:p>
                      <a:pPr algn="ctr" fontAlgn="b"/>
                      <a:r>
                        <a:rPr lang="en-AU" sz="1100" b="1" i="0" u="none" strike="noStrike" dirty="0">
                          <a:solidFill>
                            <a:srgbClr val="000000"/>
                          </a:solidFill>
                          <a:effectLst/>
                          <a:latin typeface="Calibri" panose="020F0502020204030204" pitchFamily="34" charset="0"/>
                        </a:rPr>
                        <a:t>IWAG</a:t>
                      </a:r>
                    </a:p>
                  </a:txBody>
                  <a:tcPr marL="9525" marR="9525" marT="9525" marB="0" anchor="b">
                    <a:lnL>
                      <a:noFill/>
                    </a:lnL>
                    <a:lnR>
                      <a:noFill/>
                    </a:lnR>
                    <a:lnT>
                      <a:noFill/>
                    </a:lnT>
                    <a:lnB>
                      <a:noFill/>
                    </a:lnB>
                  </a:tcPr>
                </a:tc>
                <a:extLst>
                  <a:ext uri="{0D108BD9-81ED-4DB2-BD59-A6C34878D82A}">
                    <a16:rowId xmlns:a16="http://schemas.microsoft.com/office/drawing/2014/main" val="1707732953"/>
                  </a:ext>
                </a:extLst>
              </a:tr>
              <a:tr h="190500">
                <a:tc>
                  <a:txBody>
                    <a:bodyPr/>
                    <a:lstStyle/>
                    <a:p>
                      <a:pPr algn="l" fontAlgn="b"/>
                      <a:r>
                        <a:rPr lang="en-AU" sz="1100" b="0" i="0" u="none" strike="noStrike" dirty="0">
                          <a:solidFill>
                            <a:srgbClr val="000000"/>
                          </a:solidFill>
                          <a:effectLst/>
                          <a:latin typeface="Calibri" panose="020F0502020204030204" pitchFamily="34" charset="0"/>
                        </a:rPr>
                        <a:t>Mean</a:t>
                      </a:r>
                    </a:p>
                  </a:txBody>
                  <a:tcPr marL="9525" marR="9525" marT="9525" marB="0" anchor="b">
                    <a:lnL>
                      <a:noFill/>
                    </a:lnL>
                    <a:lnR>
                      <a:noFill/>
                    </a:lnR>
                    <a:lnT>
                      <a:noFill/>
                    </a:lnT>
                    <a:lnB>
                      <a:noFill/>
                    </a:lnB>
                  </a:tcPr>
                </a:tc>
                <a:tc>
                  <a:txBody>
                    <a:bodyPr/>
                    <a:lstStyle/>
                    <a:p>
                      <a:pPr algn="ctr" fontAlgn="b"/>
                      <a:r>
                        <a:rPr lang="en-AU" sz="1100" b="0" i="0" u="none" strike="noStrike">
                          <a:solidFill>
                            <a:srgbClr val="000000"/>
                          </a:solidFill>
                          <a:effectLst/>
                          <a:latin typeface="Calibri" panose="020F0502020204030204" pitchFamily="34" charset="0"/>
                        </a:rPr>
                        <a:t>0.77</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0.7</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3.63</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3.66</a:t>
                      </a:r>
                    </a:p>
                  </a:txBody>
                  <a:tcPr marL="9525" marR="9525" marT="9525" marB="0" anchor="b">
                    <a:lnL>
                      <a:noFill/>
                    </a:lnL>
                    <a:lnR>
                      <a:noFill/>
                    </a:lnR>
                    <a:lnT>
                      <a:noFill/>
                    </a:lnT>
                    <a:lnB>
                      <a:noFill/>
                    </a:lnB>
                  </a:tcPr>
                </a:tc>
                <a:extLst>
                  <a:ext uri="{0D108BD9-81ED-4DB2-BD59-A6C34878D82A}">
                    <a16:rowId xmlns:a16="http://schemas.microsoft.com/office/drawing/2014/main" val="3530620645"/>
                  </a:ext>
                </a:extLst>
              </a:tr>
              <a:tr h="190500">
                <a:tc>
                  <a:txBody>
                    <a:bodyPr/>
                    <a:lstStyle/>
                    <a:p>
                      <a:pPr algn="l" fontAlgn="b"/>
                      <a:r>
                        <a:rPr lang="en-AU" sz="1100" b="0" i="0" u="none" strike="noStrike" dirty="0">
                          <a:solidFill>
                            <a:srgbClr val="000000"/>
                          </a:solidFill>
                          <a:effectLst/>
                          <a:latin typeface="Calibri" panose="020F0502020204030204" pitchFamily="34" charset="0"/>
                        </a:rPr>
                        <a:t>Standard Deviation</a:t>
                      </a:r>
                    </a:p>
                  </a:txBody>
                  <a:tcPr marL="9525" marR="9525" marT="9525" marB="0" anchor="b">
                    <a:lnL>
                      <a:noFill/>
                    </a:lnL>
                    <a:lnR>
                      <a:noFill/>
                    </a:lnR>
                    <a:lnT>
                      <a:noFill/>
                    </a:lnT>
                    <a:lnB>
                      <a:noFill/>
                    </a:lnB>
                  </a:tcPr>
                </a:tc>
                <a:tc>
                  <a:txBody>
                    <a:bodyPr/>
                    <a:lstStyle/>
                    <a:p>
                      <a:pPr algn="ctr" fontAlgn="b"/>
                      <a:r>
                        <a:rPr lang="en-AU" sz="1100" b="0" i="0" u="none" strike="noStrike">
                          <a:solidFill>
                            <a:srgbClr val="000000"/>
                          </a:solidFill>
                          <a:effectLst/>
                          <a:latin typeface="Calibri" panose="020F0502020204030204" pitchFamily="34" charset="0"/>
                        </a:rPr>
                        <a:t>0.41</a:t>
                      </a:r>
                    </a:p>
                  </a:txBody>
                  <a:tcPr marL="9525" marR="9525" marT="9525" marB="0" anchor="b">
                    <a:lnL>
                      <a:noFill/>
                    </a:lnL>
                    <a:lnR>
                      <a:noFill/>
                    </a:lnR>
                    <a:lnT>
                      <a:noFill/>
                    </a:lnT>
                    <a:lnB>
                      <a:noFill/>
                    </a:lnB>
                  </a:tcPr>
                </a:tc>
                <a:tc>
                  <a:txBody>
                    <a:bodyPr/>
                    <a:lstStyle/>
                    <a:p>
                      <a:pPr algn="ctr" fontAlgn="b"/>
                      <a:r>
                        <a:rPr lang="en-AU" sz="1100" b="0" i="0" u="none" strike="noStrike">
                          <a:solidFill>
                            <a:srgbClr val="000000"/>
                          </a:solidFill>
                          <a:effectLst/>
                          <a:latin typeface="Calibri" panose="020F0502020204030204" pitchFamily="34" charset="0"/>
                        </a:rPr>
                        <a:t>0.11</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0.46</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0.32</a:t>
                      </a:r>
                    </a:p>
                  </a:txBody>
                  <a:tcPr marL="9525" marR="9525" marT="9525" marB="0" anchor="b">
                    <a:lnL>
                      <a:noFill/>
                    </a:lnL>
                    <a:lnR>
                      <a:noFill/>
                    </a:lnR>
                    <a:lnT>
                      <a:noFill/>
                    </a:lnT>
                    <a:lnB>
                      <a:noFill/>
                    </a:lnB>
                  </a:tcPr>
                </a:tc>
                <a:extLst>
                  <a:ext uri="{0D108BD9-81ED-4DB2-BD59-A6C34878D82A}">
                    <a16:rowId xmlns:a16="http://schemas.microsoft.com/office/drawing/2014/main" val="1848219468"/>
                  </a:ext>
                </a:extLst>
              </a:tr>
            </a:tbl>
          </a:graphicData>
        </a:graphic>
      </p:graphicFrame>
      <p:sp>
        <p:nvSpPr>
          <p:cNvPr id="10" name="Oval 9"/>
          <p:cNvSpPr/>
          <p:nvPr/>
        </p:nvSpPr>
        <p:spPr>
          <a:xfrm>
            <a:off x="1210703" y="4619898"/>
            <a:ext cx="130628" cy="130629"/>
          </a:xfrm>
          <a:prstGeom prst="ellipse">
            <a:avLst/>
          </a:prstGeom>
          <a:solidFill>
            <a:srgbClr val="FF0000">
              <a:alpha val="36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Oval 10"/>
          <p:cNvSpPr/>
          <p:nvPr/>
        </p:nvSpPr>
        <p:spPr>
          <a:xfrm>
            <a:off x="6549058" y="3688080"/>
            <a:ext cx="130628" cy="130629"/>
          </a:xfrm>
          <a:prstGeom prst="ellipse">
            <a:avLst/>
          </a:prstGeom>
          <a:solidFill>
            <a:srgbClr val="FF0000">
              <a:alpha val="36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Rectangle 11"/>
          <p:cNvSpPr/>
          <p:nvPr/>
        </p:nvSpPr>
        <p:spPr>
          <a:xfrm>
            <a:off x="583474" y="2917576"/>
            <a:ext cx="1821210" cy="204890"/>
          </a:xfrm>
          <a:prstGeom prst="rect">
            <a:avLst/>
          </a:prstGeom>
          <a:solidFill>
            <a:srgbClr val="FF0000">
              <a:alpha val="3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100" dirty="0">
                <a:solidFill>
                  <a:schemeClr val="tx1"/>
                </a:solidFill>
              </a:rPr>
              <a:t>APEC</a:t>
            </a:r>
          </a:p>
        </p:txBody>
      </p:sp>
      <p:cxnSp>
        <p:nvCxnSpPr>
          <p:cNvPr id="13" name="Straight Arrow Connector 12"/>
          <p:cNvCxnSpPr/>
          <p:nvPr/>
        </p:nvCxnSpPr>
        <p:spPr>
          <a:xfrm>
            <a:off x="583474" y="3091543"/>
            <a:ext cx="0" cy="22555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2399324" y="3123487"/>
            <a:ext cx="0" cy="4992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1026537" y="3612052"/>
            <a:ext cx="487808" cy="180007"/>
          </a:xfrm>
          <a:prstGeom prst="rect">
            <a:avLst/>
          </a:prstGeom>
          <a:solidFill>
            <a:srgbClr val="92D050">
              <a:alpha val="34000"/>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AU" sz="1000" dirty="0">
                <a:solidFill>
                  <a:srgbClr val="000000"/>
                </a:solidFill>
                <a:latin typeface="Calibri" panose="020F0502020204030204" pitchFamily="34" charset="0"/>
              </a:rPr>
              <a:t>IWAG</a:t>
            </a:r>
          </a:p>
        </p:txBody>
      </p:sp>
      <p:cxnSp>
        <p:nvCxnSpPr>
          <p:cNvPr id="16" name="Straight Arrow Connector 15"/>
          <p:cNvCxnSpPr/>
          <p:nvPr/>
        </p:nvCxnSpPr>
        <p:spPr>
          <a:xfrm>
            <a:off x="1026537" y="3792059"/>
            <a:ext cx="0" cy="1136992"/>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1514345" y="3792059"/>
            <a:ext cx="0" cy="649312"/>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5306409" y="2461302"/>
            <a:ext cx="2169341" cy="206351"/>
          </a:xfrm>
          <a:prstGeom prst="rect">
            <a:avLst/>
          </a:prstGeom>
          <a:solidFill>
            <a:srgbClr val="FF0000">
              <a:alpha val="3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100" dirty="0">
                <a:solidFill>
                  <a:schemeClr val="tx1"/>
                </a:solidFill>
              </a:rPr>
              <a:t>APEC</a:t>
            </a:r>
          </a:p>
        </p:txBody>
      </p:sp>
      <p:cxnSp>
        <p:nvCxnSpPr>
          <p:cNvPr id="26" name="Straight Arrow Connector 25"/>
          <p:cNvCxnSpPr/>
          <p:nvPr/>
        </p:nvCxnSpPr>
        <p:spPr>
          <a:xfrm>
            <a:off x="7472067" y="2640161"/>
            <a:ext cx="0" cy="2774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5306409" y="2640161"/>
            <a:ext cx="0" cy="23672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5874772" y="2876055"/>
            <a:ext cx="1477178" cy="180007"/>
          </a:xfrm>
          <a:prstGeom prst="rect">
            <a:avLst/>
          </a:prstGeom>
          <a:solidFill>
            <a:srgbClr val="92D050">
              <a:alpha val="34000"/>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AU" sz="1000" dirty="0">
                <a:solidFill>
                  <a:srgbClr val="000000"/>
                </a:solidFill>
                <a:latin typeface="Calibri" panose="020F0502020204030204" pitchFamily="34" charset="0"/>
              </a:rPr>
              <a:t>IWAG</a:t>
            </a:r>
          </a:p>
        </p:txBody>
      </p:sp>
      <p:cxnSp>
        <p:nvCxnSpPr>
          <p:cNvPr id="35" name="Straight Arrow Connector 34"/>
          <p:cNvCxnSpPr/>
          <p:nvPr/>
        </p:nvCxnSpPr>
        <p:spPr>
          <a:xfrm>
            <a:off x="5881565" y="3038767"/>
            <a:ext cx="0" cy="1402604"/>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37" name="Rectangle: Rounded Corners 36"/>
          <p:cNvSpPr/>
          <p:nvPr/>
        </p:nvSpPr>
        <p:spPr>
          <a:xfrm>
            <a:off x="2503241" y="4055489"/>
            <a:ext cx="1079863" cy="559913"/>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AU" sz="1400" dirty="0"/>
              <a:t>Range 1.5 mg/L</a:t>
            </a:r>
          </a:p>
        </p:txBody>
      </p:sp>
      <p:sp>
        <p:nvSpPr>
          <p:cNvPr id="38" name="Rectangle: Rounded Corners 37"/>
          <p:cNvSpPr/>
          <p:nvPr/>
        </p:nvSpPr>
        <p:spPr>
          <a:xfrm>
            <a:off x="7092587" y="4055140"/>
            <a:ext cx="1079863" cy="559913"/>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AU" sz="1400" dirty="0"/>
              <a:t>Range 1.5 mg/L</a:t>
            </a:r>
          </a:p>
        </p:txBody>
      </p:sp>
    </p:spTree>
    <p:extLst>
      <p:ext uri="{BB962C8B-B14F-4D97-AF65-F5344CB8AC3E}">
        <p14:creationId xmlns:p14="http://schemas.microsoft.com/office/powerpoint/2010/main" val="1039173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0"/>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5" grpId="0" animBg="1"/>
      <p:bldP spid="25" grpId="0" animBg="1"/>
      <p:bldP spid="34" grpId="0" animBg="1"/>
      <p:bldP spid="37" grpId="0" animBg="1"/>
      <p:bldP spid="3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4"/>
          <p:cNvPicPr>
            <a:picLocks noChangeAspect="1"/>
          </p:cNvPicPr>
          <p:nvPr/>
        </p:nvPicPr>
        <p:blipFill>
          <a:blip r:embed="rId2"/>
          <a:stretch>
            <a:fillRect/>
          </a:stretch>
        </p:blipFill>
        <p:spPr>
          <a:xfrm>
            <a:off x="237368" y="1457915"/>
            <a:ext cx="4334632" cy="4334632"/>
          </a:xfrm>
          <a:prstGeom prst="rect">
            <a:avLst/>
          </a:prstGeom>
        </p:spPr>
      </p:pic>
      <p:sp>
        <p:nvSpPr>
          <p:cNvPr id="2" name="Title 1"/>
          <p:cNvSpPr>
            <a:spLocks noGrp="1"/>
          </p:cNvSpPr>
          <p:nvPr>
            <p:ph type="title"/>
          </p:nvPr>
        </p:nvSpPr>
        <p:spPr>
          <a:xfrm>
            <a:off x="971550" y="0"/>
            <a:ext cx="7200900" cy="1142385"/>
          </a:xfrm>
        </p:spPr>
        <p:txBody>
          <a:bodyPr/>
          <a:lstStyle/>
          <a:p>
            <a:r>
              <a:rPr lang="en-AU" dirty="0"/>
              <a:t>Manganese</a:t>
            </a:r>
          </a:p>
        </p:txBody>
      </p:sp>
      <p:sp>
        <p:nvSpPr>
          <p:cNvPr id="4" name="Slide Number Placeholder 3"/>
          <p:cNvSpPr>
            <a:spLocks noGrp="1"/>
          </p:cNvSpPr>
          <p:nvPr>
            <p:ph type="sldNum" sz="quarter" idx="12"/>
          </p:nvPr>
        </p:nvSpPr>
        <p:spPr/>
        <p:txBody>
          <a:bodyPr/>
          <a:lstStyle/>
          <a:p>
            <a:fld id="{E31375A4-56A4-47D6-9801-1991572033F7}" type="slidenum">
              <a:rPr lang="en-US" smtClean="0"/>
              <a:t>14</a:t>
            </a:fld>
            <a:endParaRPr lang="en-US"/>
          </a:p>
        </p:txBody>
      </p:sp>
      <p:sp>
        <p:nvSpPr>
          <p:cNvPr id="5" name="Footer Placeholder 4"/>
          <p:cNvSpPr>
            <a:spLocks noGrp="1"/>
          </p:cNvSpPr>
          <p:nvPr>
            <p:ph type="ftr" sz="quarter" idx="11"/>
          </p:nvPr>
        </p:nvSpPr>
        <p:spPr/>
        <p:txBody>
          <a:bodyPr/>
          <a:lstStyle/>
          <a:p>
            <a:r>
              <a:rPr lang="en-US"/>
              <a:t>APEC Wine Regulatory Forum |  October 6-7, 2016</a:t>
            </a:r>
            <a:endParaRPr lang="en-US" dirty="0"/>
          </a:p>
        </p:txBody>
      </p:sp>
      <p:sp>
        <p:nvSpPr>
          <p:cNvPr id="6" name="Date Placeholder 5"/>
          <p:cNvSpPr>
            <a:spLocks noGrp="1"/>
          </p:cNvSpPr>
          <p:nvPr>
            <p:ph type="dt" sz="half" idx="10"/>
          </p:nvPr>
        </p:nvSpPr>
        <p:spPr/>
        <p:txBody>
          <a:bodyPr/>
          <a:lstStyle/>
          <a:p>
            <a:r>
              <a:rPr lang="en-US"/>
              <a:t>Ottawa, Canada</a:t>
            </a:r>
            <a:endParaRPr lang="en-US" dirty="0"/>
          </a:p>
        </p:txBody>
      </p:sp>
      <p:pic>
        <p:nvPicPr>
          <p:cNvPr id="8" name="Picture 7"/>
          <p:cNvPicPr>
            <a:picLocks noChangeAspect="1"/>
          </p:cNvPicPr>
          <p:nvPr/>
        </p:nvPicPr>
        <p:blipFill>
          <a:blip r:embed="rId3"/>
          <a:stretch>
            <a:fillRect/>
          </a:stretch>
        </p:blipFill>
        <p:spPr>
          <a:xfrm>
            <a:off x="4576378" y="1457915"/>
            <a:ext cx="4328535" cy="4328535"/>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1262480778"/>
              </p:ext>
            </p:extLst>
          </p:nvPr>
        </p:nvGraphicFramePr>
        <p:xfrm>
          <a:off x="4572000" y="381910"/>
          <a:ext cx="3996000" cy="762000"/>
        </p:xfrm>
        <a:graphic>
          <a:graphicData uri="http://schemas.openxmlformats.org/drawingml/2006/table">
            <a:tbl>
              <a:tblPr/>
              <a:tblGrid>
                <a:gridCol w="1116000">
                  <a:extLst>
                    <a:ext uri="{9D8B030D-6E8A-4147-A177-3AD203B41FA5}">
                      <a16:colId xmlns:a16="http://schemas.microsoft.com/office/drawing/2014/main" val="1431579111"/>
                    </a:ext>
                  </a:extLst>
                </a:gridCol>
                <a:gridCol w="720000">
                  <a:extLst>
                    <a:ext uri="{9D8B030D-6E8A-4147-A177-3AD203B41FA5}">
                      <a16:colId xmlns:a16="http://schemas.microsoft.com/office/drawing/2014/main" val="2477566133"/>
                    </a:ext>
                  </a:extLst>
                </a:gridCol>
                <a:gridCol w="720000">
                  <a:extLst>
                    <a:ext uri="{9D8B030D-6E8A-4147-A177-3AD203B41FA5}">
                      <a16:colId xmlns:a16="http://schemas.microsoft.com/office/drawing/2014/main" val="3427513050"/>
                    </a:ext>
                  </a:extLst>
                </a:gridCol>
                <a:gridCol w="720000">
                  <a:extLst>
                    <a:ext uri="{9D8B030D-6E8A-4147-A177-3AD203B41FA5}">
                      <a16:colId xmlns:a16="http://schemas.microsoft.com/office/drawing/2014/main" val="1427348661"/>
                    </a:ext>
                  </a:extLst>
                </a:gridCol>
                <a:gridCol w="720000">
                  <a:extLst>
                    <a:ext uri="{9D8B030D-6E8A-4147-A177-3AD203B41FA5}">
                      <a16:colId xmlns:a16="http://schemas.microsoft.com/office/drawing/2014/main" val="3225886690"/>
                    </a:ext>
                  </a:extLst>
                </a:gridCol>
              </a:tblGrid>
              <a:tr h="190500">
                <a:tc>
                  <a:txBody>
                    <a:bodyPr/>
                    <a:lstStyle/>
                    <a:p>
                      <a:pPr algn="l" fontAlgn="b"/>
                      <a:endParaRPr lang="en-AU"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n-AU" sz="1100" b="1" i="0" u="none" strike="noStrike" dirty="0">
                          <a:solidFill>
                            <a:srgbClr val="00B050"/>
                          </a:solidFill>
                          <a:effectLst/>
                          <a:latin typeface="Calibri" panose="020F0502020204030204" pitchFamily="34" charset="0"/>
                        </a:rPr>
                        <a:t>White</a:t>
                      </a:r>
                    </a:p>
                  </a:txBody>
                  <a:tcPr marL="9525" marR="9525" marT="9525" marB="0" anchor="b">
                    <a:lnL>
                      <a:noFill/>
                    </a:lnL>
                    <a:lnR>
                      <a:noFill/>
                    </a:lnR>
                    <a:lnT>
                      <a:noFill/>
                    </a:lnT>
                    <a:lnB>
                      <a:noFill/>
                    </a:lnB>
                  </a:tcPr>
                </a:tc>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n-AU" sz="1100" b="1" i="0" u="none" strike="noStrike" dirty="0">
                          <a:solidFill>
                            <a:srgbClr val="FF0000"/>
                          </a:solidFill>
                          <a:effectLst/>
                          <a:latin typeface="Calibri" panose="020F0502020204030204" pitchFamily="34" charset="0"/>
                        </a:rPr>
                        <a:t>Red</a:t>
                      </a:r>
                    </a:p>
                  </a:txBody>
                  <a:tcPr marL="9525" marR="9525" marT="9525" marB="0" anchor="b">
                    <a:lnL>
                      <a:noFill/>
                    </a:lnL>
                    <a:lnR>
                      <a:noFill/>
                    </a:lnR>
                    <a:lnT>
                      <a:noFill/>
                    </a:lnT>
                    <a:lnB>
                      <a:noFill/>
                    </a:lnB>
                  </a:tcPr>
                </a:tc>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751046528"/>
                  </a:ext>
                </a:extLst>
              </a:tr>
              <a:tr h="190500">
                <a:tc>
                  <a:txBody>
                    <a:bodyPr/>
                    <a:lstStyle/>
                    <a:p>
                      <a:pPr algn="l" fontAlgn="b"/>
                      <a:endParaRPr lang="en-AU"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n-AU" sz="1100" b="1" i="0" u="none" strike="noStrike" dirty="0">
                          <a:solidFill>
                            <a:srgbClr val="000000"/>
                          </a:solidFill>
                          <a:effectLst/>
                          <a:latin typeface="Calibri" panose="020F0502020204030204" pitchFamily="34" charset="0"/>
                        </a:rPr>
                        <a:t>APEC</a:t>
                      </a:r>
                    </a:p>
                  </a:txBody>
                  <a:tcPr marL="9525" marR="9525" marT="9525" marB="0" anchor="b">
                    <a:lnL>
                      <a:noFill/>
                    </a:lnL>
                    <a:lnR>
                      <a:noFill/>
                    </a:lnR>
                    <a:lnT>
                      <a:noFill/>
                    </a:lnT>
                    <a:lnB>
                      <a:noFill/>
                    </a:lnB>
                  </a:tcPr>
                </a:tc>
                <a:tc>
                  <a:txBody>
                    <a:bodyPr/>
                    <a:lstStyle/>
                    <a:p>
                      <a:pPr algn="ctr" fontAlgn="b"/>
                      <a:r>
                        <a:rPr lang="en-AU" sz="1100" b="1" i="0" u="none" strike="noStrike" dirty="0">
                          <a:solidFill>
                            <a:srgbClr val="000000"/>
                          </a:solidFill>
                          <a:effectLst/>
                          <a:latin typeface="Calibri" panose="020F0502020204030204" pitchFamily="34" charset="0"/>
                        </a:rPr>
                        <a:t>IWAG</a:t>
                      </a:r>
                    </a:p>
                  </a:txBody>
                  <a:tcPr marL="9525" marR="9525" marT="9525" marB="0" anchor="b">
                    <a:lnL>
                      <a:noFill/>
                    </a:lnL>
                    <a:lnR>
                      <a:noFill/>
                    </a:lnR>
                    <a:lnT>
                      <a:noFill/>
                    </a:lnT>
                    <a:lnB>
                      <a:noFill/>
                    </a:lnB>
                  </a:tcPr>
                </a:tc>
                <a:tc>
                  <a:txBody>
                    <a:bodyPr/>
                    <a:lstStyle/>
                    <a:p>
                      <a:pPr algn="ctr" fontAlgn="b"/>
                      <a:r>
                        <a:rPr lang="en-AU" sz="1100" b="1" i="0" u="none" strike="noStrike" dirty="0">
                          <a:solidFill>
                            <a:srgbClr val="000000"/>
                          </a:solidFill>
                          <a:effectLst/>
                          <a:latin typeface="Calibri" panose="020F0502020204030204" pitchFamily="34" charset="0"/>
                        </a:rPr>
                        <a:t>APEC</a:t>
                      </a:r>
                    </a:p>
                  </a:txBody>
                  <a:tcPr marL="9525" marR="9525" marT="9525" marB="0" anchor="b">
                    <a:lnL>
                      <a:noFill/>
                    </a:lnL>
                    <a:lnR>
                      <a:noFill/>
                    </a:lnR>
                    <a:lnT>
                      <a:noFill/>
                    </a:lnT>
                    <a:lnB>
                      <a:noFill/>
                    </a:lnB>
                  </a:tcPr>
                </a:tc>
                <a:tc>
                  <a:txBody>
                    <a:bodyPr/>
                    <a:lstStyle/>
                    <a:p>
                      <a:pPr algn="ctr" fontAlgn="b"/>
                      <a:r>
                        <a:rPr lang="en-AU" sz="1100" b="1" i="0" u="none" strike="noStrike" dirty="0">
                          <a:solidFill>
                            <a:srgbClr val="000000"/>
                          </a:solidFill>
                          <a:effectLst/>
                          <a:latin typeface="Calibri" panose="020F0502020204030204" pitchFamily="34" charset="0"/>
                        </a:rPr>
                        <a:t>IWAG</a:t>
                      </a:r>
                    </a:p>
                  </a:txBody>
                  <a:tcPr marL="9525" marR="9525" marT="9525" marB="0" anchor="b">
                    <a:lnL>
                      <a:noFill/>
                    </a:lnL>
                    <a:lnR>
                      <a:noFill/>
                    </a:lnR>
                    <a:lnT>
                      <a:noFill/>
                    </a:lnT>
                    <a:lnB>
                      <a:noFill/>
                    </a:lnB>
                  </a:tcPr>
                </a:tc>
                <a:extLst>
                  <a:ext uri="{0D108BD9-81ED-4DB2-BD59-A6C34878D82A}">
                    <a16:rowId xmlns:a16="http://schemas.microsoft.com/office/drawing/2014/main" val="1351786429"/>
                  </a:ext>
                </a:extLst>
              </a:tr>
              <a:tr h="190500">
                <a:tc>
                  <a:txBody>
                    <a:bodyPr/>
                    <a:lstStyle/>
                    <a:p>
                      <a:pPr algn="l" fontAlgn="b"/>
                      <a:r>
                        <a:rPr lang="en-AU" sz="1100" b="0" i="0" u="none" strike="noStrike" dirty="0">
                          <a:solidFill>
                            <a:srgbClr val="000000"/>
                          </a:solidFill>
                          <a:effectLst/>
                          <a:latin typeface="Calibri" panose="020F0502020204030204" pitchFamily="34" charset="0"/>
                        </a:rPr>
                        <a:t>Mean</a:t>
                      </a:r>
                    </a:p>
                  </a:txBody>
                  <a:tcPr marL="9525" marR="9525" marT="9525" marB="0" anchor="b">
                    <a:lnL>
                      <a:noFill/>
                    </a:lnL>
                    <a:lnR>
                      <a:noFill/>
                    </a:lnR>
                    <a:lnT>
                      <a:noFill/>
                    </a:lnT>
                    <a:lnB>
                      <a:noFill/>
                    </a:lnB>
                  </a:tcPr>
                </a:tc>
                <a:tc>
                  <a:txBody>
                    <a:bodyPr/>
                    <a:lstStyle/>
                    <a:p>
                      <a:pPr algn="ctr" fontAlgn="b"/>
                      <a:r>
                        <a:rPr lang="en-AU" sz="1100" b="0" i="0" u="none" strike="noStrike">
                          <a:solidFill>
                            <a:srgbClr val="000000"/>
                          </a:solidFill>
                          <a:effectLst/>
                          <a:latin typeface="Calibri" panose="020F0502020204030204" pitchFamily="34" charset="0"/>
                        </a:rPr>
                        <a:t>1.13</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1.05</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2.71</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2.7</a:t>
                      </a:r>
                    </a:p>
                  </a:txBody>
                  <a:tcPr marL="9525" marR="9525" marT="9525" marB="0" anchor="b">
                    <a:lnL>
                      <a:noFill/>
                    </a:lnL>
                    <a:lnR>
                      <a:noFill/>
                    </a:lnR>
                    <a:lnT>
                      <a:noFill/>
                    </a:lnT>
                    <a:lnB>
                      <a:noFill/>
                    </a:lnB>
                  </a:tcPr>
                </a:tc>
                <a:extLst>
                  <a:ext uri="{0D108BD9-81ED-4DB2-BD59-A6C34878D82A}">
                    <a16:rowId xmlns:a16="http://schemas.microsoft.com/office/drawing/2014/main" val="2679991599"/>
                  </a:ext>
                </a:extLst>
              </a:tr>
              <a:tr h="190500">
                <a:tc>
                  <a:txBody>
                    <a:bodyPr/>
                    <a:lstStyle/>
                    <a:p>
                      <a:pPr algn="l" fontAlgn="b"/>
                      <a:r>
                        <a:rPr lang="en-AU" sz="1100" b="0" i="0" u="none" strike="noStrike" dirty="0">
                          <a:solidFill>
                            <a:srgbClr val="000000"/>
                          </a:solidFill>
                          <a:effectLst/>
                          <a:latin typeface="Calibri" panose="020F0502020204030204" pitchFamily="34" charset="0"/>
                        </a:rPr>
                        <a:t>Standard Deviation</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0.12</a:t>
                      </a:r>
                    </a:p>
                  </a:txBody>
                  <a:tcPr marL="9525" marR="9525" marT="9525" marB="0" anchor="b">
                    <a:lnL>
                      <a:noFill/>
                    </a:lnL>
                    <a:lnR>
                      <a:noFill/>
                    </a:lnR>
                    <a:lnT>
                      <a:noFill/>
                    </a:lnT>
                    <a:lnB>
                      <a:noFill/>
                    </a:lnB>
                  </a:tcPr>
                </a:tc>
                <a:tc>
                  <a:txBody>
                    <a:bodyPr/>
                    <a:lstStyle/>
                    <a:p>
                      <a:pPr algn="ctr" fontAlgn="b"/>
                      <a:r>
                        <a:rPr lang="en-AU" sz="1100" b="0" i="0" u="none" strike="noStrike">
                          <a:solidFill>
                            <a:srgbClr val="000000"/>
                          </a:solidFill>
                          <a:effectLst/>
                          <a:latin typeface="Calibri" panose="020F0502020204030204" pitchFamily="34" charset="0"/>
                        </a:rPr>
                        <a:t>0.09</a:t>
                      </a:r>
                    </a:p>
                  </a:txBody>
                  <a:tcPr marL="9525" marR="9525" marT="9525" marB="0" anchor="b">
                    <a:lnL>
                      <a:noFill/>
                    </a:lnL>
                    <a:lnR>
                      <a:noFill/>
                    </a:lnR>
                    <a:lnT>
                      <a:noFill/>
                    </a:lnT>
                    <a:lnB>
                      <a:noFill/>
                    </a:lnB>
                  </a:tcPr>
                </a:tc>
                <a:tc>
                  <a:txBody>
                    <a:bodyPr/>
                    <a:lstStyle/>
                    <a:p>
                      <a:pPr algn="ctr" fontAlgn="b"/>
                      <a:r>
                        <a:rPr lang="en-AU" sz="1100" b="0" i="0" u="none" strike="noStrike">
                          <a:solidFill>
                            <a:srgbClr val="000000"/>
                          </a:solidFill>
                          <a:effectLst/>
                          <a:latin typeface="Calibri" panose="020F0502020204030204" pitchFamily="34" charset="0"/>
                        </a:rPr>
                        <a:t>0.28</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0.25</a:t>
                      </a:r>
                    </a:p>
                  </a:txBody>
                  <a:tcPr marL="9525" marR="9525" marT="9525" marB="0" anchor="b">
                    <a:lnL>
                      <a:noFill/>
                    </a:lnL>
                    <a:lnR>
                      <a:noFill/>
                    </a:lnR>
                    <a:lnT>
                      <a:noFill/>
                    </a:lnT>
                    <a:lnB>
                      <a:noFill/>
                    </a:lnB>
                  </a:tcPr>
                </a:tc>
                <a:extLst>
                  <a:ext uri="{0D108BD9-81ED-4DB2-BD59-A6C34878D82A}">
                    <a16:rowId xmlns:a16="http://schemas.microsoft.com/office/drawing/2014/main" val="1097982386"/>
                  </a:ext>
                </a:extLst>
              </a:tr>
            </a:tbl>
          </a:graphicData>
        </a:graphic>
      </p:graphicFrame>
      <p:sp>
        <p:nvSpPr>
          <p:cNvPr id="10" name="Rectangle 9"/>
          <p:cNvSpPr/>
          <p:nvPr/>
        </p:nvSpPr>
        <p:spPr>
          <a:xfrm>
            <a:off x="1881052" y="4900972"/>
            <a:ext cx="1532708" cy="222511"/>
          </a:xfrm>
          <a:prstGeom prst="rect">
            <a:avLst/>
          </a:prstGeom>
          <a:solidFill>
            <a:srgbClr val="FF0000">
              <a:alpha val="3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100" dirty="0">
                <a:solidFill>
                  <a:schemeClr val="tx1"/>
                </a:solidFill>
              </a:rPr>
              <a:t>APEC</a:t>
            </a:r>
          </a:p>
        </p:txBody>
      </p:sp>
      <p:cxnSp>
        <p:nvCxnSpPr>
          <p:cNvPr id="11" name="Straight Arrow Connector 10"/>
          <p:cNvCxnSpPr/>
          <p:nvPr/>
        </p:nvCxnSpPr>
        <p:spPr>
          <a:xfrm flipV="1">
            <a:off x="3413760" y="2812869"/>
            <a:ext cx="0" cy="20765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1876811" y="4265245"/>
            <a:ext cx="0" cy="6357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1553447" y="2893132"/>
            <a:ext cx="1173485" cy="211884"/>
          </a:xfrm>
          <a:prstGeom prst="rect">
            <a:avLst/>
          </a:prstGeom>
          <a:solidFill>
            <a:srgbClr val="92D050">
              <a:alpha val="34000"/>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AU" sz="1000" dirty="0">
                <a:solidFill>
                  <a:srgbClr val="000000"/>
                </a:solidFill>
                <a:latin typeface="Calibri" panose="020F0502020204030204" pitchFamily="34" charset="0"/>
              </a:rPr>
              <a:t>IWAG</a:t>
            </a:r>
          </a:p>
        </p:txBody>
      </p:sp>
      <p:cxnSp>
        <p:nvCxnSpPr>
          <p:cNvPr id="14" name="Straight Arrow Connector 13"/>
          <p:cNvCxnSpPr/>
          <p:nvPr/>
        </p:nvCxnSpPr>
        <p:spPr>
          <a:xfrm>
            <a:off x="1549051" y="3112790"/>
            <a:ext cx="0" cy="1398250"/>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2726932" y="3105016"/>
            <a:ext cx="0" cy="343578"/>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23" name="Oval 22"/>
          <p:cNvSpPr/>
          <p:nvPr/>
        </p:nvSpPr>
        <p:spPr>
          <a:xfrm>
            <a:off x="2074876" y="3951850"/>
            <a:ext cx="130628" cy="130629"/>
          </a:xfrm>
          <a:prstGeom prst="ellipse">
            <a:avLst/>
          </a:prstGeom>
          <a:solidFill>
            <a:srgbClr val="FF0000">
              <a:alpha val="36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0" name="Oval 29"/>
          <p:cNvSpPr/>
          <p:nvPr/>
        </p:nvSpPr>
        <p:spPr>
          <a:xfrm>
            <a:off x="7095367" y="3294353"/>
            <a:ext cx="130628" cy="130629"/>
          </a:xfrm>
          <a:prstGeom prst="ellipse">
            <a:avLst/>
          </a:prstGeom>
          <a:solidFill>
            <a:srgbClr val="FF0000">
              <a:alpha val="36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1" name="Rectangle 30"/>
          <p:cNvSpPr/>
          <p:nvPr/>
        </p:nvSpPr>
        <p:spPr>
          <a:xfrm>
            <a:off x="6274584" y="4682778"/>
            <a:ext cx="1772193" cy="206605"/>
          </a:xfrm>
          <a:prstGeom prst="rect">
            <a:avLst/>
          </a:prstGeom>
          <a:solidFill>
            <a:srgbClr val="FF0000">
              <a:alpha val="3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100" dirty="0">
                <a:solidFill>
                  <a:schemeClr val="tx1"/>
                </a:solidFill>
              </a:rPr>
              <a:t>APEC</a:t>
            </a:r>
          </a:p>
        </p:txBody>
      </p:sp>
      <p:cxnSp>
        <p:nvCxnSpPr>
          <p:cNvPr id="32" name="Straight Arrow Connector 31"/>
          <p:cNvCxnSpPr/>
          <p:nvPr/>
        </p:nvCxnSpPr>
        <p:spPr>
          <a:xfrm flipV="1">
            <a:off x="6278993" y="4188823"/>
            <a:ext cx="0" cy="5074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flipV="1">
            <a:off x="8042365" y="2534194"/>
            <a:ext cx="0" cy="21505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Rectangle 35"/>
          <p:cNvSpPr/>
          <p:nvPr/>
        </p:nvSpPr>
        <p:spPr>
          <a:xfrm>
            <a:off x="6358975" y="4314302"/>
            <a:ext cx="1603410" cy="211474"/>
          </a:xfrm>
          <a:prstGeom prst="rect">
            <a:avLst/>
          </a:prstGeom>
          <a:solidFill>
            <a:srgbClr val="92D050">
              <a:alpha val="34000"/>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AU" sz="1000" dirty="0">
                <a:solidFill>
                  <a:srgbClr val="000000"/>
                </a:solidFill>
                <a:latin typeface="Calibri" panose="020F0502020204030204" pitchFamily="34" charset="0"/>
              </a:rPr>
              <a:t>IWAG</a:t>
            </a:r>
          </a:p>
        </p:txBody>
      </p:sp>
      <p:cxnSp>
        <p:nvCxnSpPr>
          <p:cNvPr id="38" name="Straight Arrow Connector 37"/>
          <p:cNvCxnSpPr/>
          <p:nvPr/>
        </p:nvCxnSpPr>
        <p:spPr>
          <a:xfrm flipV="1">
            <a:off x="7962385" y="2647406"/>
            <a:ext cx="0" cy="1698267"/>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flipV="1">
            <a:off x="6354052" y="4082479"/>
            <a:ext cx="0" cy="234145"/>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42" name="Rectangle: Rounded Corners 41"/>
          <p:cNvSpPr/>
          <p:nvPr/>
        </p:nvSpPr>
        <p:spPr>
          <a:xfrm>
            <a:off x="1223590" y="2087493"/>
            <a:ext cx="1079863" cy="559913"/>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AU" sz="1400" dirty="0"/>
              <a:t>Range 0.41 mg/L</a:t>
            </a:r>
          </a:p>
        </p:txBody>
      </p:sp>
      <p:sp>
        <p:nvSpPr>
          <p:cNvPr id="43" name="Rectangle: Rounded Corners 42"/>
          <p:cNvSpPr/>
          <p:nvPr/>
        </p:nvSpPr>
        <p:spPr>
          <a:xfrm>
            <a:off x="5558222" y="2087492"/>
            <a:ext cx="1079863" cy="559913"/>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AU" sz="1400" dirty="0"/>
              <a:t>Range 0.88 mg/L</a:t>
            </a:r>
          </a:p>
        </p:txBody>
      </p:sp>
    </p:spTree>
    <p:extLst>
      <p:ext uri="{BB962C8B-B14F-4D97-AF65-F5344CB8AC3E}">
        <p14:creationId xmlns:p14="http://schemas.microsoft.com/office/powerpoint/2010/main" val="2526343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6"/>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0"/>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3" grpId="0" animBg="1"/>
      <p:bldP spid="23" grpId="0" animBg="1"/>
      <p:bldP spid="30" grpId="0" animBg="1"/>
      <p:bldP spid="31" grpId="0" animBg="1"/>
      <p:bldP spid="36" grpId="0" animBg="1"/>
      <p:bldP spid="42" grpId="0" animBg="1"/>
      <p:bldP spid="4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2"/>
          <a:stretch>
            <a:fillRect/>
          </a:stretch>
        </p:blipFill>
        <p:spPr>
          <a:xfrm>
            <a:off x="4572000" y="1426061"/>
            <a:ext cx="4328535" cy="4334632"/>
          </a:xfrm>
          <a:prstGeom prst="rect">
            <a:avLst/>
          </a:prstGeom>
        </p:spPr>
      </p:pic>
      <p:sp>
        <p:nvSpPr>
          <p:cNvPr id="2" name="Title 1"/>
          <p:cNvSpPr>
            <a:spLocks noGrp="1"/>
          </p:cNvSpPr>
          <p:nvPr>
            <p:ph type="title"/>
          </p:nvPr>
        </p:nvSpPr>
        <p:spPr>
          <a:xfrm>
            <a:off x="971550" y="18386"/>
            <a:ext cx="7200900" cy="1142385"/>
          </a:xfrm>
        </p:spPr>
        <p:txBody>
          <a:bodyPr/>
          <a:lstStyle/>
          <a:p>
            <a:r>
              <a:rPr lang="en-AU" dirty="0"/>
              <a:t>Methanol</a:t>
            </a:r>
          </a:p>
        </p:txBody>
      </p:sp>
      <p:sp>
        <p:nvSpPr>
          <p:cNvPr id="4" name="Slide Number Placeholder 3"/>
          <p:cNvSpPr>
            <a:spLocks noGrp="1"/>
          </p:cNvSpPr>
          <p:nvPr>
            <p:ph type="sldNum" sz="quarter" idx="12"/>
          </p:nvPr>
        </p:nvSpPr>
        <p:spPr/>
        <p:txBody>
          <a:bodyPr/>
          <a:lstStyle/>
          <a:p>
            <a:fld id="{E31375A4-56A4-47D6-9801-1991572033F7}" type="slidenum">
              <a:rPr lang="en-US" smtClean="0"/>
              <a:t>15</a:t>
            </a:fld>
            <a:endParaRPr lang="en-US"/>
          </a:p>
        </p:txBody>
      </p:sp>
      <p:sp>
        <p:nvSpPr>
          <p:cNvPr id="5" name="Footer Placeholder 4"/>
          <p:cNvSpPr>
            <a:spLocks noGrp="1"/>
          </p:cNvSpPr>
          <p:nvPr>
            <p:ph type="ftr" sz="quarter" idx="11"/>
          </p:nvPr>
        </p:nvSpPr>
        <p:spPr/>
        <p:txBody>
          <a:bodyPr/>
          <a:lstStyle/>
          <a:p>
            <a:r>
              <a:rPr lang="en-US"/>
              <a:t>APEC Wine Regulatory Forum |  October 6-7, 2016</a:t>
            </a:r>
            <a:endParaRPr lang="en-US" dirty="0"/>
          </a:p>
        </p:txBody>
      </p:sp>
      <p:sp>
        <p:nvSpPr>
          <p:cNvPr id="6" name="Date Placeholder 5"/>
          <p:cNvSpPr>
            <a:spLocks noGrp="1"/>
          </p:cNvSpPr>
          <p:nvPr>
            <p:ph type="dt" sz="half" idx="10"/>
          </p:nvPr>
        </p:nvSpPr>
        <p:spPr/>
        <p:txBody>
          <a:bodyPr/>
          <a:lstStyle/>
          <a:p>
            <a:r>
              <a:rPr lang="en-US"/>
              <a:t>Ottawa, Canada</a:t>
            </a:r>
            <a:endParaRPr lang="en-US" dirty="0"/>
          </a:p>
        </p:txBody>
      </p:sp>
      <p:pic>
        <p:nvPicPr>
          <p:cNvPr id="7" name="Picture 6"/>
          <p:cNvPicPr>
            <a:picLocks noChangeAspect="1"/>
          </p:cNvPicPr>
          <p:nvPr/>
        </p:nvPicPr>
        <p:blipFill>
          <a:blip r:embed="rId3"/>
          <a:stretch>
            <a:fillRect/>
          </a:stretch>
        </p:blipFill>
        <p:spPr>
          <a:xfrm>
            <a:off x="243465" y="1432158"/>
            <a:ext cx="4328535" cy="4328535"/>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313632835"/>
              </p:ext>
            </p:extLst>
          </p:nvPr>
        </p:nvGraphicFramePr>
        <p:xfrm>
          <a:off x="4572000" y="245263"/>
          <a:ext cx="3996000" cy="762000"/>
        </p:xfrm>
        <a:graphic>
          <a:graphicData uri="http://schemas.openxmlformats.org/drawingml/2006/table">
            <a:tbl>
              <a:tblPr/>
              <a:tblGrid>
                <a:gridCol w="1116000">
                  <a:extLst>
                    <a:ext uri="{9D8B030D-6E8A-4147-A177-3AD203B41FA5}">
                      <a16:colId xmlns:a16="http://schemas.microsoft.com/office/drawing/2014/main" val="1787335470"/>
                    </a:ext>
                  </a:extLst>
                </a:gridCol>
                <a:gridCol w="720000">
                  <a:extLst>
                    <a:ext uri="{9D8B030D-6E8A-4147-A177-3AD203B41FA5}">
                      <a16:colId xmlns:a16="http://schemas.microsoft.com/office/drawing/2014/main" val="332220217"/>
                    </a:ext>
                  </a:extLst>
                </a:gridCol>
                <a:gridCol w="720000">
                  <a:extLst>
                    <a:ext uri="{9D8B030D-6E8A-4147-A177-3AD203B41FA5}">
                      <a16:colId xmlns:a16="http://schemas.microsoft.com/office/drawing/2014/main" val="3335938289"/>
                    </a:ext>
                  </a:extLst>
                </a:gridCol>
                <a:gridCol w="720000">
                  <a:extLst>
                    <a:ext uri="{9D8B030D-6E8A-4147-A177-3AD203B41FA5}">
                      <a16:colId xmlns:a16="http://schemas.microsoft.com/office/drawing/2014/main" val="432869187"/>
                    </a:ext>
                  </a:extLst>
                </a:gridCol>
                <a:gridCol w="720000">
                  <a:extLst>
                    <a:ext uri="{9D8B030D-6E8A-4147-A177-3AD203B41FA5}">
                      <a16:colId xmlns:a16="http://schemas.microsoft.com/office/drawing/2014/main" val="2751395630"/>
                    </a:ext>
                  </a:extLst>
                </a:gridCol>
              </a:tblGrid>
              <a:tr h="190500">
                <a:tc>
                  <a:txBody>
                    <a:bodyPr/>
                    <a:lstStyle/>
                    <a:p>
                      <a:pPr algn="l" fontAlgn="b"/>
                      <a:endParaRPr lang="en-AU"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n-AU" sz="1100" b="1" i="0" u="none" strike="noStrike" dirty="0">
                          <a:solidFill>
                            <a:srgbClr val="00B050"/>
                          </a:solidFill>
                          <a:effectLst/>
                          <a:latin typeface="Calibri" panose="020F0502020204030204" pitchFamily="34" charset="0"/>
                        </a:rPr>
                        <a:t>White</a:t>
                      </a:r>
                    </a:p>
                  </a:txBody>
                  <a:tcPr marL="9525" marR="9525" marT="9525" marB="0" anchor="b">
                    <a:lnL>
                      <a:noFill/>
                    </a:lnL>
                    <a:lnR>
                      <a:noFill/>
                    </a:lnR>
                    <a:lnT>
                      <a:noFill/>
                    </a:lnT>
                    <a:lnB>
                      <a:noFill/>
                    </a:lnB>
                  </a:tcPr>
                </a:tc>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n-AU" sz="1100" b="1" i="0" u="none" strike="noStrike" dirty="0">
                          <a:solidFill>
                            <a:srgbClr val="FF0000"/>
                          </a:solidFill>
                          <a:effectLst/>
                          <a:latin typeface="Calibri" panose="020F0502020204030204" pitchFamily="34" charset="0"/>
                        </a:rPr>
                        <a:t>Red</a:t>
                      </a:r>
                    </a:p>
                  </a:txBody>
                  <a:tcPr marL="9525" marR="9525" marT="9525" marB="0" anchor="b">
                    <a:lnL>
                      <a:noFill/>
                    </a:lnL>
                    <a:lnR>
                      <a:noFill/>
                    </a:lnR>
                    <a:lnT>
                      <a:noFill/>
                    </a:lnT>
                    <a:lnB>
                      <a:noFill/>
                    </a:lnB>
                  </a:tcPr>
                </a:tc>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05377451"/>
                  </a:ext>
                </a:extLst>
              </a:tr>
              <a:tr h="190500">
                <a:tc>
                  <a:txBody>
                    <a:bodyPr/>
                    <a:lstStyle/>
                    <a:p>
                      <a:pPr algn="l" fontAlgn="b"/>
                      <a:endParaRPr lang="en-AU"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n-AU" sz="1100" b="1" i="0" u="none" strike="noStrike" dirty="0">
                          <a:solidFill>
                            <a:srgbClr val="000000"/>
                          </a:solidFill>
                          <a:effectLst/>
                          <a:latin typeface="Calibri" panose="020F0502020204030204" pitchFamily="34" charset="0"/>
                        </a:rPr>
                        <a:t>APEC</a:t>
                      </a:r>
                    </a:p>
                  </a:txBody>
                  <a:tcPr marL="9525" marR="9525" marT="9525" marB="0" anchor="b">
                    <a:lnL>
                      <a:noFill/>
                    </a:lnL>
                    <a:lnR>
                      <a:noFill/>
                    </a:lnR>
                    <a:lnT>
                      <a:noFill/>
                    </a:lnT>
                    <a:lnB>
                      <a:noFill/>
                    </a:lnB>
                  </a:tcPr>
                </a:tc>
                <a:tc>
                  <a:txBody>
                    <a:bodyPr/>
                    <a:lstStyle/>
                    <a:p>
                      <a:pPr algn="ctr" fontAlgn="b"/>
                      <a:r>
                        <a:rPr lang="en-AU" sz="1100" b="1" i="0" u="none" strike="noStrike" dirty="0">
                          <a:solidFill>
                            <a:srgbClr val="000000"/>
                          </a:solidFill>
                          <a:effectLst/>
                          <a:latin typeface="Calibri" panose="020F0502020204030204" pitchFamily="34" charset="0"/>
                        </a:rPr>
                        <a:t>IWAG</a:t>
                      </a:r>
                    </a:p>
                  </a:txBody>
                  <a:tcPr marL="9525" marR="9525" marT="9525" marB="0" anchor="b">
                    <a:lnL>
                      <a:noFill/>
                    </a:lnL>
                    <a:lnR>
                      <a:noFill/>
                    </a:lnR>
                    <a:lnT>
                      <a:noFill/>
                    </a:lnT>
                    <a:lnB>
                      <a:noFill/>
                    </a:lnB>
                  </a:tcPr>
                </a:tc>
                <a:tc>
                  <a:txBody>
                    <a:bodyPr/>
                    <a:lstStyle/>
                    <a:p>
                      <a:pPr algn="ctr" fontAlgn="b"/>
                      <a:r>
                        <a:rPr lang="en-AU" sz="1100" b="1" i="0" u="none" strike="noStrike" dirty="0">
                          <a:solidFill>
                            <a:srgbClr val="000000"/>
                          </a:solidFill>
                          <a:effectLst/>
                          <a:latin typeface="Calibri" panose="020F0502020204030204" pitchFamily="34" charset="0"/>
                        </a:rPr>
                        <a:t>APEC</a:t>
                      </a:r>
                    </a:p>
                  </a:txBody>
                  <a:tcPr marL="9525" marR="9525" marT="9525" marB="0" anchor="b">
                    <a:lnL>
                      <a:noFill/>
                    </a:lnL>
                    <a:lnR>
                      <a:noFill/>
                    </a:lnR>
                    <a:lnT>
                      <a:noFill/>
                    </a:lnT>
                    <a:lnB>
                      <a:noFill/>
                    </a:lnB>
                  </a:tcPr>
                </a:tc>
                <a:tc>
                  <a:txBody>
                    <a:bodyPr/>
                    <a:lstStyle/>
                    <a:p>
                      <a:pPr algn="ctr" fontAlgn="b"/>
                      <a:r>
                        <a:rPr lang="en-AU" sz="1100" b="1" i="0" u="none" strike="noStrike" dirty="0">
                          <a:solidFill>
                            <a:srgbClr val="000000"/>
                          </a:solidFill>
                          <a:effectLst/>
                          <a:latin typeface="Calibri" panose="020F0502020204030204" pitchFamily="34" charset="0"/>
                        </a:rPr>
                        <a:t>IWAG</a:t>
                      </a:r>
                    </a:p>
                  </a:txBody>
                  <a:tcPr marL="9525" marR="9525" marT="9525" marB="0" anchor="b">
                    <a:lnL>
                      <a:noFill/>
                    </a:lnL>
                    <a:lnR>
                      <a:noFill/>
                    </a:lnR>
                    <a:lnT>
                      <a:noFill/>
                    </a:lnT>
                    <a:lnB>
                      <a:noFill/>
                    </a:lnB>
                  </a:tcPr>
                </a:tc>
                <a:extLst>
                  <a:ext uri="{0D108BD9-81ED-4DB2-BD59-A6C34878D82A}">
                    <a16:rowId xmlns:a16="http://schemas.microsoft.com/office/drawing/2014/main" val="33360138"/>
                  </a:ext>
                </a:extLst>
              </a:tr>
              <a:tr h="190500">
                <a:tc>
                  <a:txBody>
                    <a:bodyPr/>
                    <a:lstStyle/>
                    <a:p>
                      <a:pPr algn="l" fontAlgn="b"/>
                      <a:r>
                        <a:rPr lang="en-AU" sz="1100" b="0" i="0" u="none" strike="noStrike" dirty="0">
                          <a:solidFill>
                            <a:srgbClr val="000000"/>
                          </a:solidFill>
                          <a:effectLst/>
                          <a:latin typeface="Calibri" panose="020F0502020204030204" pitchFamily="34" charset="0"/>
                        </a:rPr>
                        <a:t>Mean</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81.69</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55.4</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328.97</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244</a:t>
                      </a:r>
                    </a:p>
                  </a:txBody>
                  <a:tcPr marL="9525" marR="9525" marT="9525" marB="0" anchor="b">
                    <a:lnL>
                      <a:noFill/>
                    </a:lnL>
                    <a:lnR>
                      <a:noFill/>
                    </a:lnR>
                    <a:lnT>
                      <a:noFill/>
                    </a:lnT>
                    <a:lnB>
                      <a:noFill/>
                    </a:lnB>
                  </a:tcPr>
                </a:tc>
                <a:extLst>
                  <a:ext uri="{0D108BD9-81ED-4DB2-BD59-A6C34878D82A}">
                    <a16:rowId xmlns:a16="http://schemas.microsoft.com/office/drawing/2014/main" val="89950573"/>
                  </a:ext>
                </a:extLst>
              </a:tr>
              <a:tr h="190500">
                <a:tc>
                  <a:txBody>
                    <a:bodyPr/>
                    <a:lstStyle/>
                    <a:p>
                      <a:pPr algn="l" fontAlgn="b"/>
                      <a:r>
                        <a:rPr lang="en-AU" sz="1100" b="0" i="0" u="none" strike="noStrike" dirty="0">
                          <a:solidFill>
                            <a:srgbClr val="000000"/>
                          </a:solidFill>
                          <a:effectLst/>
                          <a:latin typeface="Calibri" panose="020F0502020204030204" pitchFamily="34" charset="0"/>
                        </a:rPr>
                        <a:t>Standard Deviation</a:t>
                      </a:r>
                    </a:p>
                  </a:txBody>
                  <a:tcPr marL="9525" marR="9525" marT="9525" marB="0" anchor="b">
                    <a:lnL>
                      <a:noFill/>
                    </a:lnL>
                    <a:lnR>
                      <a:noFill/>
                    </a:lnR>
                    <a:lnT>
                      <a:noFill/>
                    </a:lnT>
                    <a:lnB>
                      <a:noFill/>
                    </a:lnB>
                  </a:tcPr>
                </a:tc>
                <a:tc>
                  <a:txBody>
                    <a:bodyPr/>
                    <a:lstStyle/>
                    <a:p>
                      <a:pPr algn="ctr" fontAlgn="b"/>
                      <a:r>
                        <a:rPr lang="en-AU" sz="1100" b="0" i="0" u="none" strike="noStrike">
                          <a:solidFill>
                            <a:srgbClr val="000000"/>
                          </a:solidFill>
                          <a:effectLst/>
                          <a:latin typeface="Calibri" panose="020F0502020204030204" pitchFamily="34" charset="0"/>
                        </a:rPr>
                        <a:t>66.38</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7</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273.77</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14</a:t>
                      </a:r>
                    </a:p>
                  </a:txBody>
                  <a:tcPr marL="9525" marR="9525" marT="9525" marB="0" anchor="b">
                    <a:lnL>
                      <a:noFill/>
                    </a:lnL>
                    <a:lnR>
                      <a:noFill/>
                    </a:lnR>
                    <a:lnT>
                      <a:noFill/>
                    </a:lnT>
                    <a:lnB>
                      <a:noFill/>
                    </a:lnB>
                  </a:tcPr>
                </a:tc>
                <a:extLst>
                  <a:ext uri="{0D108BD9-81ED-4DB2-BD59-A6C34878D82A}">
                    <a16:rowId xmlns:a16="http://schemas.microsoft.com/office/drawing/2014/main" val="3889174778"/>
                  </a:ext>
                </a:extLst>
              </a:tr>
            </a:tbl>
          </a:graphicData>
        </a:graphic>
      </p:graphicFrame>
      <p:sp>
        <p:nvSpPr>
          <p:cNvPr id="10" name="Oval 9"/>
          <p:cNvSpPr/>
          <p:nvPr/>
        </p:nvSpPr>
        <p:spPr>
          <a:xfrm>
            <a:off x="1323915" y="4637316"/>
            <a:ext cx="130628" cy="130629"/>
          </a:xfrm>
          <a:prstGeom prst="ellipse">
            <a:avLst/>
          </a:prstGeom>
          <a:solidFill>
            <a:srgbClr val="FF0000">
              <a:alpha val="36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Oval 10"/>
          <p:cNvSpPr/>
          <p:nvPr/>
        </p:nvSpPr>
        <p:spPr>
          <a:xfrm>
            <a:off x="5948166" y="4402184"/>
            <a:ext cx="130628" cy="130629"/>
          </a:xfrm>
          <a:prstGeom prst="ellipse">
            <a:avLst/>
          </a:prstGeom>
          <a:solidFill>
            <a:srgbClr val="FF0000">
              <a:alpha val="36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3" name="Rectangle 12"/>
          <p:cNvSpPr/>
          <p:nvPr/>
        </p:nvSpPr>
        <p:spPr>
          <a:xfrm>
            <a:off x="860428" y="2384024"/>
            <a:ext cx="1936743" cy="205902"/>
          </a:xfrm>
          <a:prstGeom prst="rect">
            <a:avLst/>
          </a:prstGeom>
          <a:solidFill>
            <a:srgbClr val="FF0000">
              <a:alpha val="3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100" dirty="0">
                <a:solidFill>
                  <a:schemeClr val="tx1"/>
                </a:solidFill>
              </a:rPr>
              <a:t>APEC</a:t>
            </a:r>
          </a:p>
        </p:txBody>
      </p:sp>
      <p:cxnSp>
        <p:nvCxnSpPr>
          <p:cNvPr id="14" name="Straight Arrow Connector 13"/>
          <p:cNvCxnSpPr/>
          <p:nvPr/>
        </p:nvCxnSpPr>
        <p:spPr>
          <a:xfrm flipH="1">
            <a:off x="853440" y="2589926"/>
            <a:ext cx="6988" cy="26352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2797625" y="2580974"/>
            <a:ext cx="0" cy="7364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1262601" y="3109506"/>
            <a:ext cx="253256" cy="207967"/>
          </a:xfrm>
          <a:prstGeom prst="rect">
            <a:avLst/>
          </a:prstGeom>
          <a:solidFill>
            <a:srgbClr val="92D050">
              <a:alpha val="34000"/>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endParaRPr lang="en-AU" sz="1000" dirty="0">
              <a:solidFill>
                <a:srgbClr val="000000"/>
              </a:solidFill>
              <a:latin typeface="Calibri" panose="020F0502020204030204" pitchFamily="34" charset="0"/>
            </a:endParaRPr>
          </a:p>
        </p:txBody>
      </p:sp>
      <p:cxnSp>
        <p:nvCxnSpPr>
          <p:cNvPr id="17" name="Straight Arrow Connector 16"/>
          <p:cNvCxnSpPr/>
          <p:nvPr/>
        </p:nvCxnSpPr>
        <p:spPr>
          <a:xfrm>
            <a:off x="1515857" y="3277661"/>
            <a:ext cx="0" cy="1255152"/>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1262601" y="3294076"/>
            <a:ext cx="0" cy="1547890"/>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5337600" y="2427952"/>
            <a:ext cx="1708389" cy="184197"/>
          </a:xfrm>
          <a:prstGeom prst="rect">
            <a:avLst/>
          </a:prstGeom>
          <a:solidFill>
            <a:srgbClr val="FF0000">
              <a:alpha val="3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100" dirty="0">
                <a:solidFill>
                  <a:schemeClr val="tx1"/>
                </a:solidFill>
              </a:rPr>
              <a:t>APEC</a:t>
            </a:r>
          </a:p>
        </p:txBody>
      </p:sp>
      <p:cxnSp>
        <p:nvCxnSpPr>
          <p:cNvPr id="24" name="Straight Arrow Connector 23"/>
          <p:cNvCxnSpPr/>
          <p:nvPr/>
        </p:nvCxnSpPr>
        <p:spPr>
          <a:xfrm>
            <a:off x="5344588" y="2612149"/>
            <a:ext cx="0" cy="25084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7043054" y="2602745"/>
            <a:ext cx="0" cy="8545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5934753" y="3131729"/>
            <a:ext cx="143833" cy="195397"/>
          </a:xfrm>
          <a:prstGeom prst="rect">
            <a:avLst/>
          </a:prstGeom>
          <a:solidFill>
            <a:srgbClr val="92D050">
              <a:alpha val="34000"/>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endParaRPr lang="en-AU" sz="1000" dirty="0">
              <a:solidFill>
                <a:srgbClr val="000000"/>
              </a:solidFill>
              <a:latin typeface="Calibri" panose="020F0502020204030204" pitchFamily="34" charset="0"/>
            </a:endParaRPr>
          </a:p>
        </p:txBody>
      </p:sp>
      <p:cxnSp>
        <p:nvCxnSpPr>
          <p:cNvPr id="30" name="Straight Arrow Connector 29"/>
          <p:cNvCxnSpPr/>
          <p:nvPr/>
        </p:nvCxnSpPr>
        <p:spPr>
          <a:xfrm>
            <a:off x="5934753" y="3328353"/>
            <a:ext cx="0" cy="1204460"/>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6074794" y="3316849"/>
            <a:ext cx="0" cy="1085335"/>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35" name="Rectangle: Rounded Corners 34"/>
          <p:cNvSpPr/>
          <p:nvPr/>
        </p:nvSpPr>
        <p:spPr>
          <a:xfrm>
            <a:off x="2836707" y="4008735"/>
            <a:ext cx="1079863" cy="559913"/>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AU" sz="1400" dirty="0"/>
              <a:t>Range 203 mg/L</a:t>
            </a:r>
          </a:p>
        </p:txBody>
      </p:sp>
      <p:sp>
        <p:nvSpPr>
          <p:cNvPr id="36" name="Rectangle: Rounded Corners 35"/>
          <p:cNvSpPr/>
          <p:nvPr/>
        </p:nvSpPr>
        <p:spPr>
          <a:xfrm>
            <a:off x="7169196" y="3981222"/>
            <a:ext cx="1079863" cy="559913"/>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AU" sz="1400" dirty="0"/>
              <a:t>Range 944 mg/L</a:t>
            </a:r>
          </a:p>
        </p:txBody>
      </p:sp>
    </p:spTree>
    <p:extLst>
      <p:ext uri="{BB962C8B-B14F-4D97-AF65-F5344CB8AC3E}">
        <p14:creationId xmlns:p14="http://schemas.microsoft.com/office/powerpoint/2010/main" val="9120784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0"/>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3" grpId="0" animBg="1"/>
      <p:bldP spid="16" grpId="0" animBg="1"/>
      <p:bldP spid="23" grpId="0" animBg="1"/>
      <p:bldP spid="29" grpId="0" animBg="1"/>
      <p:bldP spid="35" grpId="0" animBg="1"/>
      <p:bldP spid="3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Summary of  Program Results</a:t>
            </a:r>
          </a:p>
        </p:txBody>
      </p:sp>
      <p:sp>
        <p:nvSpPr>
          <p:cNvPr id="3" name="Content Placeholder 2"/>
          <p:cNvSpPr>
            <a:spLocks noGrp="1"/>
          </p:cNvSpPr>
          <p:nvPr>
            <p:ph idx="1"/>
          </p:nvPr>
        </p:nvSpPr>
        <p:spPr/>
        <p:txBody>
          <a:bodyPr/>
          <a:lstStyle/>
          <a:p>
            <a:r>
              <a:rPr lang="en-AU" dirty="0"/>
              <a:t>Still issues with getting samples to some economies.</a:t>
            </a:r>
          </a:p>
          <a:p>
            <a:r>
              <a:rPr lang="en-AU" dirty="0"/>
              <a:t>In general the distribution of results is much greater for the APEC laboratories than it is for the winery specialist laboratories participating in the IWAG program.</a:t>
            </a:r>
          </a:p>
          <a:p>
            <a:r>
              <a:rPr lang="en-AU" dirty="0"/>
              <a:t>This suggest a much lower consistency of results between these laboratories.</a:t>
            </a:r>
          </a:p>
          <a:p>
            <a:r>
              <a:rPr lang="en-AU" dirty="0"/>
              <a:t>Mean results from these laboratories in many cases are significantly different from those found by the IWAG group.</a:t>
            </a:r>
          </a:p>
          <a:p>
            <a:r>
              <a:rPr lang="en-AU" dirty="0"/>
              <a:t>In some cases the level of variation between laboratories is greater than the proposed limits on the analyte.</a:t>
            </a:r>
          </a:p>
        </p:txBody>
      </p:sp>
      <p:sp>
        <p:nvSpPr>
          <p:cNvPr id="4" name="Slide Number Placeholder 3"/>
          <p:cNvSpPr>
            <a:spLocks noGrp="1"/>
          </p:cNvSpPr>
          <p:nvPr>
            <p:ph type="sldNum" sz="quarter" idx="12"/>
          </p:nvPr>
        </p:nvSpPr>
        <p:spPr/>
        <p:txBody>
          <a:bodyPr/>
          <a:lstStyle/>
          <a:p>
            <a:fld id="{E31375A4-56A4-47D6-9801-1991572033F7}" type="slidenum">
              <a:rPr lang="en-US" smtClean="0"/>
              <a:t>16</a:t>
            </a:fld>
            <a:endParaRPr lang="en-US"/>
          </a:p>
        </p:txBody>
      </p:sp>
      <p:sp>
        <p:nvSpPr>
          <p:cNvPr id="5" name="Footer Placeholder 4"/>
          <p:cNvSpPr>
            <a:spLocks noGrp="1"/>
          </p:cNvSpPr>
          <p:nvPr>
            <p:ph type="ftr" sz="quarter" idx="11"/>
          </p:nvPr>
        </p:nvSpPr>
        <p:spPr/>
        <p:txBody>
          <a:bodyPr/>
          <a:lstStyle/>
          <a:p>
            <a:r>
              <a:rPr lang="en-US"/>
              <a:t>APEC Wine Regulatory Forum |  October 6-7, 2016</a:t>
            </a:r>
            <a:endParaRPr lang="en-US" dirty="0"/>
          </a:p>
        </p:txBody>
      </p:sp>
      <p:sp>
        <p:nvSpPr>
          <p:cNvPr id="6" name="Date Placeholder 5"/>
          <p:cNvSpPr>
            <a:spLocks noGrp="1"/>
          </p:cNvSpPr>
          <p:nvPr>
            <p:ph type="dt" sz="half" idx="10"/>
          </p:nvPr>
        </p:nvSpPr>
        <p:spPr/>
        <p:txBody>
          <a:bodyPr/>
          <a:lstStyle/>
          <a:p>
            <a:r>
              <a:rPr lang="en-US"/>
              <a:t>Ottawa, Canada</a:t>
            </a:r>
            <a:endParaRPr lang="en-US" dirty="0"/>
          </a:p>
        </p:txBody>
      </p:sp>
    </p:spTree>
    <p:extLst>
      <p:ext uri="{BB962C8B-B14F-4D97-AF65-F5344CB8AC3E}">
        <p14:creationId xmlns:p14="http://schemas.microsoft.com/office/powerpoint/2010/main" val="6031763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Laboratory Methods Workshop</a:t>
            </a:r>
          </a:p>
        </p:txBody>
      </p:sp>
      <p:sp>
        <p:nvSpPr>
          <p:cNvPr id="3" name="Content Placeholder 2"/>
          <p:cNvSpPr>
            <a:spLocks noGrp="1"/>
          </p:cNvSpPr>
          <p:nvPr>
            <p:ph idx="1"/>
          </p:nvPr>
        </p:nvSpPr>
        <p:spPr/>
        <p:txBody>
          <a:bodyPr>
            <a:normAutofit/>
          </a:bodyPr>
          <a:lstStyle/>
          <a:p>
            <a:r>
              <a:rPr lang="en-AU" dirty="0"/>
              <a:t>A workshop/tutorial covering the best practice for methodology for 4 common wine analytes was held prior to the International Wine Technical Summit in San Luis Obispo in May 2016.</a:t>
            </a:r>
          </a:p>
          <a:p>
            <a:r>
              <a:rPr lang="en-AU" dirty="0"/>
              <a:t>Analytes discussed were alcohol, sulphur dioxide, titratable acidity and sugar.</a:t>
            </a:r>
          </a:p>
          <a:p>
            <a:r>
              <a:rPr lang="en-AU" dirty="0"/>
              <a:t>The workshop covered underlying theory, comparative methods, quality assurance procedures, expected performance and trouble shooting.</a:t>
            </a:r>
          </a:p>
          <a:p>
            <a:r>
              <a:rPr lang="en-AU" dirty="0"/>
              <a:t>The workshop 55 wine regulators, laboratory scientists and wine industry representatives from six of the eight World Wine Trade Group (WWTG) countries and 11 of the 21 Asia Pacific Economic Cooperation (APEC) economies participated in the IWTS. </a:t>
            </a:r>
          </a:p>
          <a:p>
            <a:r>
              <a:rPr lang="en-AU" dirty="0"/>
              <a:t>Each APEC </a:t>
            </a:r>
            <a:r>
              <a:rPr lang="en-AU"/>
              <a:t>economy attending </a:t>
            </a:r>
            <a:r>
              <a:rPr lang="en-AU" dirty="0"/>
              <a:t>also received a reference book on wine analysis.</a:t>
            </a:r>
          </a:p>
          <a:p>
            <a:r>
              <a:rPr lang="en-AU" dirty="0"/>
              <a:t>The workshop was videoed for future access and all slide materials are available on the APEC website.</a:t>
            </a:r>
          </a:p>
        </p:txBody>
      </p:sp>
      <p:sp>
        <p:nvSpPr>
          <p:cNvPr id="4" name="Slide Number Placeholder 3"/>
          <p:cNvSpPr>
            <a:spLocks noGrp="1"/>
          </p:cNvSpPr>
          <p:nvPr>
            <p:ph type="sldNum" sz="quarter" idx="12"/>
          </p:nvPr>
        </p:nvSpPr>
        <p:spPr/>
        <p:txBody>
          <a:bodyPr/>
          <a:lstStyle/>
          <a:p>
            <a:fld id="{E31375A4-56A4-47D6-9801-1991572033F7}" type="slidenum">
              <a:rPr lang="en-US" smtClean="0"/>
              <a:t>17</a:t>
            </a:fld>
            <a:endParaRPr lang="en-US"/>
          </a:p>
        </p:txBody>
      </p:sp>
      <p:sp>
        <p:nvSpPr>
          <p:cNvPr id="5" name="Footer Placeholder 4"/>
          <p:cNvSpPr>
            <a:spLocks noGrp="1"/>
          </p:cNvSpPr>
          <p:nvPr>
            <p:ph type="ftr" sz="quarter" idx="11"/>
          </p:nvPr>
        </p:nvSpPr>
        <p:spPr/>
        <p:txBody>
          <a:bodyPr/>
          <a:lstStyle/>
          <a:p>
            <a:r>
              <a:rPr lang="en-US"/>
              <a:t>APEC Wine Regulatory Forum |  October 6-7, 2016</a:t>
            </a:r>
            <a:endParaRPr lang="en-US" dirty="0"/>
          </a:p>
        </p:txBody>
      </p:sp>
      <p:sp>
        <p:nvSpPr>
          <p:cNvPr id="6" name="Date Placeholder 5"/>
          <p:cNvSpPr>
            <a:spLocks noGrp="1"/>
          </p:cNvSpPr>
          <p:nvPr>
            <p:ph type="dt" sz="half" idx="10"/>
          </p:nvPr>
        </p:nvSpPr>
        <p:spPr/>
        <p:txBody>
          <a:bodyPr/>
          <a:lstStyle/>
          <a:p>
            <a:r>
              <a:rPr lang="en-US"/>
              <a:t>Ottawa, Canada</a:t>
            </a:r>
            <a:endParaRPr lang="en-US" dirty="0"/>
          </a:p>
        </p:txBody>
      </p:sp>
    </p:spTree>
    <p:extLst>
      <p:ext uri="{BB962C8B-B14F-4D97-AF65-F5344CB8AC3E}">
        <p14:creationId xmlns:p14="http://schemas.microsoft.com/office/powerpoint/2010/main" val="22510935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Going Forward</a:t>
            </a:r>
          </a:p>
        </p:txBody>
      </p:sp>
      <p:sp>
        <p:nvSpPr>
          <p:cNvPr id="3" name="Content Placeholder 2"/>
          <p:cNvSpPr>
            <a:spLocks noGrp="1"/>
          </p:cNvSpPr>
          <p:nvPr>
            <p:ph idx="1"/>
          </p:nvPr>
        </p:nvSpPr>
        <p:spPr/>
        <p:txBody>
          <a:bodyPr/>
          <a:lstStyle/>
          <a:p>
            <a:r>
              <a:rPr lang="en-AU" dirty="0"/>
              <a:t>After the next two rounds of testing a consolidated progress report will be supplied to participating laboratories.</a:t>
            </a:r>
          </a:p>
          <a:p>
            <a:r>
              <a:rPr lang="en-AU" dirty="0"/>
              <a:t>It is recommended that the program be continued in its present form for the next two years with expanded participation from APEC economies.</a:t>
            </a:r>
          </a:p>
          <a:p>
            <a:r>
              <a:rPr lang="en-AU" dirty="0"/>
              <a:t>It is suggested that a virtual troubleshooting/support group be formed of participating laboratory staff to discuss strategies for improving laboratory performance and the correlation of results.</a:t>
            </a:r>
          </a:p>
          <a:p>
            <a:pPr lvl="1"/>
            <a:r>
              <a:rPr lang="en-AU" sz="1400" dirty="0"/>
              <a:t>This group will meet by teleconference 4 times a year.</a:t>
            </a:r>
          </a:p>
          <a:p>
            <a:r>
              <a:rPr lang="en-AU" dirty="0"/>
              <a:t>If possible the program of laboratory workshops should be repeated with the aim of extending the range of analytes discussed and develop strategies for alignment of laboratory performance.</a:t>
            </a:r>
          </a:p>
          <a:p>
            <a:endParaRPr lang="en-AU" dirty="0"/>
          </a:p>
          <a:p>
            <a:endParaRPr lang="en-AU" dirty="0"/>
          </a:p>
        </p:txBody>
      </p:sp>
      <p:sp>
        <p:nvSpPr>
          <p:cNvPr id="4" name="Slide Number Placeholder 3"/>
          <p:cNvSpPr>
            <a:spLocks noGrp="1"/>
          </p:cNvSpPr>
          <p:nvPr>
            <p:ph type="sldNum" sz="quarter" idx="12"/>
          </p:nvPr>
        </p:nvSpPr>
        <p:spPr/>
        <p:txBody>
          <a:bodyPr/>
          <a:lstStyle/>
          <a:p>
            <a:fld id="{E31375A4-56A4-47D6-9801-1991572033F7}" type="slidenum">
              <a:rPr lang="en-US" smtClean="0"/>
              <a:t>18</a:t>
            </a:fld>
            <a:endParaRPr lang="en-US"/>
          </a:p>
        </p:txBody>
      </p:sp>
      <p:sp>
        <p:nvSpPr>
          <p:cNvPr id="5" name="Footer Placeholder 4"/>
          <p:cNvSpPr>
            <a:spLocks noGrp="1"/>
          </p:cNvSpPr>
          <p:nvPr>
            <p:ph type="ftr" sz="quarter" idx="11"/>
          </p:nvPr>
        </p:nvSpPr>
        <p:spPr/>
        <p:txBody>
          <a:bodyPr/>
          <a:lstStyle/>
          <a:p>
            <a:r>
              <a:rPr lang="en-US"/>
              <a:t>APEC Wine Regulatory Forum |  October 6-7, 2016</a:t>
            </a:r>
            <a:endParaRPr lang="en-US" dirty="0"/>
          </a:p>
        </p:txBody>
      </p:sp>
      <p:sp>
        <p:nvSpPr>
          <p:cNvPr id="6" name="Date Placeholder 5"/>
          <p:cNvSpPr>
            <a:spLocks noGrp="1"/>
          </p:cNvSpPr>
          <p:nvPr>
            <p:ph type="dt" sz="half" idx="10"/>
          </p:nvPr>
        </p:nvSpPr>
        <p:spPr/>
        <p:txBody>
          <a:bodyPr/>
          <a:lstStyle/>
          <a:p>
            <a:r>
              <a:rPr lang="en-US" dirty="0"/>
              <a:t>Ottawa, Canada</a:t>
            </a:r>
          </a:p>
        </p:txBody>
      </p:sp>
    </p:spTree>
    <p:extLst>
      <p:ext uri="{BB962C8B-B14F-4D97-AF65-F5344CB8AC3E}">
        <p14:creationId xmlns:p14="http://schemas.microsoft.com/office/powerpoint/2010/main" val="13405694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Enhanced Risk Controls- Activities</a:t>
            </a:r>
          </a:p>
        </p:txBody>
      </p:sp>
      <p:sp>
        <p:nvSpPr>
          <p:cNvPr id="3" name="Content Placeholder 2"/>
          <p:cNvSpPr>
            <a:spLocks noGrp="1"/>
          </p:cNvSpPr>
          <p:nvPr>
            <p:ph idx="1"/>
          </p:nvPr>
        </p:nvSpPr>
        <p:spPr/>
        <p:txBody>
          <a:bodyPr/>
          <a:lstStyle/>
          <a:p>
            <a:r>
              <a:rPr lang="en-US" dirty="0"/>
              <a:t>2016 Ring Test Program</a:t>
            </a:r>
          </a:p>
          <a:p>
            <a:r>
              <a:rPr lang="en-US" dirty="0"/>
              <a:t>Laboratory Method Quality Workshop</a:t>
            </a:r>
          </a:p>
          <a:p>
            <a:r>
              <a:rPr lang="en-US" dirty="0"/>
              <a:t>Work Plan going forward</a:t>
            </a:r>
          </a:p>
          <a:p>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t>2</a:t>
            </a:fld>
            <a:endParaRPr lang="en-US"/>
          </a:p>
        </p:txBody>
      </p:sp>
      <p:sp>
        <p:nvSpPr>
          <p:cNvPr id="5" name="Footer Placeholder 4"/>
          <p:cNvSpPr>
            <a:spLocks noGrp="1"/>
          </p:cNvSpPr>
          <p:nvPr>
            <p:ph type="ftr" sz="quarter" idx="11"/>
          </p:nvPr>
        </p:nvSpPr>
        <p:spPr/>
        <p:txBody>
          <a:bodyPr/>
          <a:lstStyle/>
          <a:p>
            <a:r>
              <a:rPr lang="en-US"/>
              <a:t>APEC Wine Regulatory Forum |  October 6-7, 2016</a:t>
            </a:r>
            <a:endParaRPr lang="en-US" dirty="0"/>
          </a:p>
        </p:txBody>
      </p:sp>
      <p:sp>
        <p:nvSpPr>
          <p:cNvPr id="4" name="Date Placeholder 3"/>
          <p:cNvSpPr>
            <a:spLocks noGrp="1"/>
          </p:cNvSpPr>
          <p:nvPr>
            <p:ph type="dt" sz="half" idx="10"/>
          </p:nvPr>
        </p:nvSpPr>
        <p:spPr/>
        <p:txBody>
          <a:bodyPr/>
          <a:lstStyle/>
          <a:p>
            <a:r>
              <a:rPr lang="en-US"/>
              <a:t>Ottawa, Canada</a:t>
            </a:r>
            <a:endParaRPr lang="en-US" dirty="0"/>
          </a:p>
        </p:txBody>
      </p:sp>
    </p:spTree>
    <p:extLst>
      <p:ext uri="{BB962C8B-B14F-4D97-AF65-F5344CB8AC3E}">
        <p14:creationId xmlns:p14="http://schemas.microsoft.com/office/powerpoint/2010/main" val="3984617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2016 Ring Test Program</a:t>
            </a:r>
          </a:p>
        </p:txBody>
      </p:sp>
      <p:sp>
        <p:nvSpPr>
          <p:cNvPr id="3" name="Content Placeholder 2"/>
          <p:cNvSpPr>
            <a:spLocks noGrp="1"/>
          </p:cNvSpPr>
          <p:nvPr>
            <p:ph idx="1"/>
          </p:nvPr>
        </p:nvSpPr>
        <p:spPr/>
        <p:txBody>
          <a:bodyPr/>
          <a:lstStyle/>
          <a:p>
            <a:pPr marL="0" indent="0">
              <a:buNone/>
            </a:pPr>
            <a:r>
              <a:rPr lang="en-AU" dirty="0"/>
              <a:t>Aims</a:t>
            </a:r>
          </a:p>
          <a:p>
            <a:r>
              <a:rPr lang="en-AU" dirty="0"/>
              <a:t>To evaluate the performance of laboratories involved in wine regulatory testing.</a:t>
            </a:r>
          </a:p>
          <a:p>
            <a:r>
              <a:rPr lang="en-AU" dirty="0"/>
              <a:t>Identify issues with inter-laboratory performance</a:t>
            </a:r>
          </a:p>
          <a:p>
            <a:r>
              <a:rPr lang="en-AU" dirty="0"/>
              <a:t>Provide a mechanism for the continuing alignment of methods and capabilities in laboratories testing wine in the international market place.</a:t>
            </a:r>
          </a:p>
          <a:p>
            <a:endParaRPr lang="en-AU" dirty="0"/>
          </a:p>
          <a:p>
            <a:r>
              <a:rPr lang="en-AU" dirty="0"/>
              <a:t>This program is following on from the successful pilot program which we ran in 2015.</a:t>
            </a:r>
          </a:p>
        </p:txBody>
      </p:sp>
      <p:sp>
        <p:nvSpPr>
          <p:cNvPr id="4" name="Slide Number Placeholder 3"/>
          <p:cNvSpPr>
            <a:spLocks noGrp="1"/>
          </p:cNvSpPr>
          <p:nvPr>
            <p:ph type="sldNum" sz="quarter" idx="12"/>
          </p:nvPr>
        </p:nvSpPr>
        <p:spPr/>
        <p:txBody>
          <a:bodyPr/>
          <a:lstStyle/>
          <a:p>
            <a:fld id="{E31375A4-56A4-47D6-9801-1991572033F7}" type="slidenum">
              <a:rPr lang="en-US" smtClean="0"/>
              <a:t>3</a:t>
            </a:fld>
            <a:endParaRPr lang="en-US"/>
          </a:p>
        </p:txBody>
      </p:sp>
      <p:sp>
        <p:nvSpPr>
          <p:cNvPr id="5" name="Footer Placeholder 4"/>
          <p:cNvSpPr>
            <a:spLocks noGrp="1"/>
          </p:cNvSpPr>
          <p:nvPr>
            <p:ph type="ftr" sz="quarter" idx="11"/>
          </p:nvPr>
        </p:nvSpPr>
        <p:spPr/>
        <p:txBody>
          <a:bodyPr/>
          <a:lstStyle/>
          <a:p>
            <a:r>
              <a:rPr lang="en-US"/>
              <a:t>APEC Wine Regulatory Forum |  October 6-7, 2016</a:t>
            </a:r>
            <a:endParaRPr lang="en-US" dirty="0"/>
          </a:p>
        </p:txBody>
      </p:sp>
      <p:sp>
        <p:nvSpPr>
          <p:cNvPr id="6" name="Date Placeholder 5"/>
          <p:cNvSpPr>
            <a:spLocks noGrp="1"/>
          </p:cNvSpPr>
          <p:nvPr>
            <p:ph type="dt" sz="half" idx="10"/>
          </p:nvPr>
        </p:nvSpPr>
        <p:spPr/>
        <p:txBody>
          <a:bodyPr/>
          <a:lstStyle/>
          <a:p>
            <a:r>
              <a:rPr lang="en-US"/>
              <a:t>Ottawa, Canada</a:t>
            </a:r>
            <a:endParaRPr lang="en-US" dirty="0"/>
          </a:p>
        </p:txBody>
      </p:sp>
    </p:spTree>
    <p:extLst>
      <p:ext uri="{BB962C8B-B14F-4D97-AF65-F5344CB8AC3E}">
        <p14:creationId xmlns:p14="http://schemas.microsoft.com/office/powerpoint/2010/main" val="1959483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program</a:t>
            </a:r>
          </a:p>
        </p:txBody>
      </p:sp>
      <p:sp>
        <p:nvSpPr>
          <p:cNvPr id="3" name="Content Placeholder 2"/>
          <p:cNvSpPr>
            <a:spLocks noGrp="1"/>
          </p:cNvSpPr>
          <p:nvPr>
            <p:ph idx="1"/>
          </p:nvPr>
        </p:nvSpPr>
        <p:spPr/>
        <p:txBody>
          <a:bodyPr/>
          <a:lstStyle/>
          <a:p>
            <a:r>
              <a:rPr lang="en-AU" dirty="0"/>
              <a:t>Run in conjunction with the Interwinery Analysis Group. A proficiency testing group specialising in wine laboratory testing with over 200 members around the world.</a:t>
            </a:r>
          </a:p>
          <a:p>
            <a:r>
              <a:rPr lang="en-AU" dirty="0"/>
              <a:t>The APEC WRF ring test consists of participating laboratories testing 12 bottles of wine in 4 time windows (6 reds and 6 whites).</a:t>
            </a:r>
          </a:p>
          <a:p>
            <a:r>
              <a:rPr lang="en-AU" dirty="0"/>
              <a:t>The laboratories have been asked to test the wines for a range of analytes (alcohol, total SO</a:t>
            </a:r>
            <a:r>
              <a:rPr lang="en-AU" baseline="-25000" dirty="0"/>
              <a:t>2</a:t>
            </a:r>
            <a:r>
              <a:rPr lang="en-AU" dirty="0"/>
              <a:t>, titratable acidity, reducing sugars, glucose + fructose, methanol, copper, iron and manganese).</a:t>
            </a:r>
          </a:p>
          <a:p>
            <a:r>
              <a:rPr lang="en-AU" dirty="0"/>
              <a:t>Laboratories were asked to only submit results for analytes that they routinely test.</a:t>
            </a:r>
          </a:p>
          <a:p>
            <a:r>
              <a:rPr lang="en-AU" dirty="0"/>
              <a:t>Results are assessed both internally within the group and in comparison to the same testing done by the larger Interwinery Analysis Group membership.</a:t>
            </a:r>
          </a:p>
          <a:p>
            <a:r>
              <a:rPr lang="en-AU" dirty="0"/>
              <a:t>Currently 2 of the 4 rounds of testing have been completed.</a:t>
            </a:r>
          </a:p>
          <a:p>
            <a:endParaRPr lang="en-AU" dirty="0"/>
          </a:p>
        </p:txBody>
      </p:sp>
      <p:sp>
        <p:nvSpPr>
          <p:cNvPr id="4" name="Slide Number Placeholder 3"/>
          <p:cNvSpPr>
            <a:spLocks noGrp="1"/>
          </p:cNvSpPr>
          <p:nvPr>
            <p:ph type="sldNum" sz="quarter" idx="12"/>
          </p:nvPr>
        </p:nvSpPr>
        <p:spPr/>
        <p:txBody>
          <a:bodyPr/>
          <a:lstStyle/>
          <a:p>
            <a:fld id="{E31375A4-56A4-47D6-9801-1991572033F7}" type="slidenum">
              <a:rPr lang="en-US" smtClean="0"/>
              <a:t>4</a:t>
            </a:fld>
            <a:endParaRPr lang="en-US"/>
          </a:p>
        </p:txBody>
      </p:sp>
      <p:sp>
        <p:nvSpPr>
          <p:cNvPr id="5" name="Footer Placeholder 4"/>
          <p:cNvSpPr>
            <a:spLocks noGrp="1"/>
          </p:cNvSpPr>
          <p:nvPr>
            <p:ph type="ftr" sz="quarter" idx="11"/>
          </p:nvPr>
        </p:nvSpPr>
        <p:spPr/>
        <p:txBody>
          <a:bodyPr/>
          <a:lstStyle/>
          <a:p>
            <a:r>
              <a:rPr lang="en-US"/>
              <a:t>APEC Wine Regulatory Forum |  October 6-7, 2016</a:t>
            </a:r>
            <a:endParaRPr lang="en-US" dirty="0"/>
          </a:p>
        </p:txBody>
      </p:sp>
      <p:sp>
        <p:nvSpPr>
          <p:cNvPr id="6" name="Date Placeholder 5"/>
          <p:cNvSpPr>
            <a:spLocks noGrp="1"/>
          </p:cNvSpPr>
          <p:nvPr>
            <p:ph type="dt" sz="half" idx="10"/>
          </p:nvPr>
        </p:nvSpPr>
        <p:spPr/>
        <p:txBody>
          <a:bodyPr/>
          <a:lstStyle/>
          <a:p>
            <a:r>
              <a:rPr lang="en-US"/>
              <a:t>Ottawa, Canada</a:t>
            </a:r>
            <a:endParaRPr lang="en-US" dirty="0"/>
          </a:p>
        </p:txBody>
      </p:sp>
    </p:spTree>
    <p:extLst>
      <p:ext uri="{BB962C8B-B14F-4D97-AF65-F5344CB8AC3E}">
        <p14:creationId xmlns:p14="http://schemas.microsoft.com/office/powerpoint/2010/main" val="945756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Participation</a:t>
            </a:r>
          </a:p>
        </p:txBody>
      </p:sp>
      <p:sp>
        <p:nvSpPr>
          <p:cNvPr id="3" name="Content Placeholder 2"/>
          <p:cNvSpPr>
            <a:spLocks noGrp="1"/>
          </p:cNvSpPr>
          <p:nvPr>
            <p:ph idx="1"/>
          </p:nvPr>
        </p:nvSpPr>
        <p:spPr/>
        <p:txBody>
          <a:bodyPr vert="horz" lIns="91440" tIns="45720" rIns="91440" bIns="45720" rtlCol="0" anchor="t">
            <a:normAutofit/>
          </a:bodyPr>
          <a:lstStyle/>
          <a:p>
            <a:r>
              <a:rPr lang="en-AU" sz="1600" dirty="0"/>
              <a:t>20 laboratories were nominated by 12 economies (Australia(2), New Zealand(2), Hong Kong(1), Indonesia(2), Vietnam(2), PNG(2), USA(2), China(2), Russia(2), Chile(1), Peru(1) and Japan(1)).</a:t>
            </a:r>
          </a:p>
          <a:p>
            <a:r>
              <a:rPr lang="en-AU" sz="1600" dirty="0"/>
              <a:t>Samples were provided to 15 laboratories.</a:t>
            </a:r>
          </a:p>
          <a:p>
            <a:pPr lvl="2"/>
            <a:r>
              <a:rPr lang="en-AU" sz="1600" dirty="0"/>
              <a:t>It proved impossible to ship wine into two of the economies because of import restrictions.</a:t>
            </a:r>
          </a:p>
          <a:p>
            <a:pPr lvl="2"/>
            <a:r>
              <a:rPr lang="en-AU" sz="1600" dirty="0"/>
              <a:t>One economy did not respond to email requests to confirm shipping details.</a:t>
            </a:r>
          </a:p>
          <a:p>
            <a:pPr lvl="2"/>
            <a:r>
              <a:rPr lang="en-AU" sz="1600" dirty="0"/>
              <a:t>One economy responded too late to receive samples this year.</a:t>
            </a:r>
          </a:p>
          <a:p>
            <a:r>
              <a:rPr lang="en-AU" sz="1600" dirty="0"/>
              <a:t>Of the 15 laboratories who received samples 13 provided results in the first round.</a:t>
            </a:r>
          </a:p>
        </p:txBody>
      </p:sp>
      <p:sp>
        <p:nvSpPr>
          <p:cNvPr id="4" name="Slide Number Placeholder 3"/>
          <p:cNvSpPr>
            <a:spLocks noGrp="1"/>
          </p:cNvSpPr>
          <p:nvPr>
            <p:ph type="sldNum" sz="quarter" idx="12"/>
          </p:nvPr>
        </p:nvSpPr>
        <p:spPr/>
        <p:txBody>
          <a:bodyPr/>
          <a:lstStyle/>
          <a:p>
            <a:fld id="{E31375A4-56A4-47D6-9801-1991572033F7}" type="slidenum">
              <a:rPr lang="en-US" smtClean="0"/>
              <a:t>5</a:t>
            </a:fld>
            <a:endParaRPr lang="en-US"/>
          </a:p>
        </p:txBody>
      </p:sp>
      <p:sp>
        <p:nvSpPr>
          <p:cNvPr id="5" name="Footer Placeholder 4"/>
          <p:cNvSpPr>
            <a:spLocks noGrp="1"/>
          </p:cNvSpPr>
          <p:nvPr>
            <p:ph type="ftr" sz="quarter" idx="11"/>
          </p:nvPr>
        </p:nvSpPr>
        <p:spPr/>
        <p:txBody>
          <a:bodyPr/>
          <a:lstStyle/>
          <a:p>
            <a:r>
              <a:rPr lang="en-US"/>
              <a:t>APEC Wine Regulatory Forum |  October 6-7, 2016</a:t>
            </a:r>
            <a:endParaRPr lang="en-US" dirty="0"/>
          </a:p>
        </p:txBody>
      </p:sp>
      <p:sp>
        <p:nvSpPr>
          <p:cNvPr id="6" name="Date Placeholder 5"/>
          <p:cNvSpPr>
            <a:spLocks noGrp="1"/>
          </p:cNvSpPr>
          <p:nvPr>
            <p:ph type="dt" sz="half" idx="10"/>
          </p:nvPr>
        </p:nvSpPr>
        <p:spPr/>
        <p:txBody>
          <a:bodyPr/>
          <a:lstStyle/>
          <a:p>
            <a:r>
              <a:rPr lang="en-US"/>
              <a:t>Ottawa, Canada</a:t>
            </a:r>
            <a:endParaRPr lang="en-US" dirty="0"/>
          </a:p>
        </p:txBody>
      </p:sp>
    </p:spTree>
    <p:extLst>
      <p:ext uri="{BB962C8B-B14F-4D97-AF65-F5344CB8AC3E}">
        <p14:creationId xmlns:p14="http://schemas.microsoft.com/office/powerpoint/2010/main" val="2314575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1702" y="182556"/>
            <a:ext cx="7200900" cy="838969"/>
          </a:xfrm>
        </p:spPr>
        <p:txBody>
          <a:bodyPr/>
          <a:lstStyle/>
          <a:p>
            <a:r>
              <a:rPr lang="en-AU" dirty="0"/>
              <a:t>Alcohol</a:t>
            </a:r>
          </a:p>
        </p:txBody>
      </p:sp>
      <p:sp>
        <p:nvSpPr>
          <p:cNvPr id="4" name="Slide Number Placeholder 3"/>
          <p:cNvSpPr>
            <a:spLocks noGrp="1"/>
          </p:cNvSpPr>
          <p:nvPr>
            <p:ph type="sldNum" sz="quarter" idx="12"/>
          </p:nvPr>
        </p:nvSpPr>
        <p:spPr/>
        <p:txBody>
          <a:bodyPr/>
          <a:lstStyle/>
          <a:p>
            <a:fld id="{E31375A4-56A4-47D6-9801-1991572033F7}" type="slidenum">
              <a:rPr lang="en-US" smtClean="0"/>
              <a:t>6</a:t>
            </a:fld>
            <a:endParaRPr lang="en-US"/>
          </a:p>
        </p:txBody>
      </p:sp>
      <p:sp>
        <p:nvSpPr>
          <p:cNvPr id="5" name="Footer Placeholder 4"/>
          <p:cNvSpPr>
            <a:spLocks noGrp="1"/>
          </p:cNvSpPr>
          <p:nvPr>
            <p:ph type="ftr" sz="quarter" idx="11"/>
          </p:nvPr>
        </p:nvSpPr>
        <p:spPr/>
        <p:txBody>
          <a:bodyPr/>
          <a:lstStyle/>
          <a:p>
            <a:r>
              <a:rPr lang="en-US"/>
              <a:t>APEC Wine Regulatory Forum |  October 6-7, 2016</a:t>
            </a:r>
            <a:endParaRPr lang="en-US" dirty="0"/>
          </a:p>
        </p:txBody>
      </p:sp>
      <p:sp>
        <p:nvSpPr>
          <p:cNvPr id="6" name="Date Placeholder 5"/>
          <p:cNvSpPr>
            <a:spLocks noGrp="1"/>
          </p:cNvSpPr>
          <p:nvPr>
            <p:ph type="dt" sz="half" idx="10"/>
          </p:nvPr>
        </p:nvSpPr>
        <p:spPr/>
        <p:txBody>
          <a:bodyPr/>
          <a:lstStyle/>
          <a:p>
            <a:r>
              <a:rPr lang="en-US"/>
              <a:t>Ottawa, Canada</a:t>
            </a:r>
            <a:endParaRPr lang="en-US" dirty="0"/>
          </a:p>
        </p:txBody>
      </p:sp>
      <p:pic>
        <p:nvPicPr>
          <p:cNvPr id="7" name="Picture 6"/>
          <p:cNvPicPr>
            <a:picLocks noChangeAspect="1"/>
          </p:cNvPicPr>
          <p:nvPr/>
        </p:nvPicPr>
        <p:blipFill>
          <a:blip r:embed="rId2"/>
          <a:stretch>
            <a:fillRect/>
          </a:stretch>
        </p:blipFill>
        <p:spPr>
          <a:xfrm>
            <a:off x="168763" y="1332173"/>
            <a:ext cx="4328535" cy="4322439"/>
          </a:xfrm>
          <a:prstGeom prst="rect">
            <a:avLst/>
          </a:prstGeom>
        </p:spPr>
      </p:pic>
      <p:pic>
        <p:nvPicPr>
          <p:cNvPr id="8" name="Picture 7"/>
          <p:cNvPicPr>
            <a:picLocks noChangeAspect="1"/>
          </p:cNvPicPr>
          <p:nvPr/>
        </p:nvPicPr>
        <p:blipFill>
          <a:blip r:embed="rId3"/>
          <a:stretch>
            <a:fillRect/>
          </a:stretch>
        </p:blipFill>
        <p:spPr>
          <a:xfrm>
            <a:off x="4662152" y="1332173"/>
            <a:ext cx="4328535" cy="4322439"/>
          </a:xfrm>
          <a:prstGeom prst="rect">
            <a:avLst/>
          </a:prstGeom>
        </p:spPr>
      </p:pic>
      <p:graphicFrame>
        <p:nvGraphicFramePr>
          <p:cNvPr id="11" name="Table 10"/>
          <p:cNvGraphicFramePr>
            <a:graphicFrameLocks noGrp="1"/>
          </p:cNvGraphicFramePr>
          <p:nvPr>
            <p:extLst>
              <p:ext uri="{D42A27DB-BD31-4B8C-83A1-F6EECF244321}">
                <p14:modId xmlns:p14="http://schemas.microsoft.com/office/powerpoint/2010/main" val="469512399"/>
              </p:ext>
            </p:extLst>
          </p:nvPr>
        </p:nvGraphicFramePr>
        <p:xfrm>
          <a:off x="4662152" y="182556"/>
          <a:ext cx="3996000" cy="771525"/>
        </p:xfrm>
        <a:graphic>
          <a:graphicData uri="http://schemas.openxmlformats.org/drawingml/2006/table">
            <a:tbl>
              <a:tblPr/>
              <a:tblGrid>
                <a:gridCol w="1116000">
                  <a:extLst>
                    <a:ext uri="{9D8B030D-6E8A-4147-A177-3AD203B41FA5}">
                      <a16:colId xmlns:a16="http://schemas.microsoft.com/office/drawing/2014/main" val="3850766309"/>
                    </a:ext>
                  </a:extLst>
                </a:gridCol>
                <a:gridCol w="720000">
                  <a:extLst>
                    <a:ext uri="{9D8B030D-6E8A-4147-A177-3AD203B41FA5}">
                      <a16:colId xmlns:a16="http://schemas.microsoft.com/office/drawing/2014/main" val="3117629181"/>
                    </a:ext>
                  </a:extLst>
                </a:gridCol>
                <a:gridCol w="720000">
                  <a:extLst>
                    <a:ext uri="{9D8B030D-6E8A-4147-A177-3AD203B41FA5}">
                      <a16:colId xmlns:a16="http://schemas.microsoft.com/office/drawing/2014/main" val="2685208104"/>
                    </a:ext>
                  </a:extLst>
                </a:gridCol>
                <a:gridCol w="720000">
                  <a:extLst>
                    <a:ext uri="{9D8B030D-6E8A-4147-A177-3AD203B41FA5}">
                      <a16:colId xmlns:a16="http://schemas.microsoft.com/office/drawing/2014/main" val="4130332352"/>
                    </a:ext>
                  </a:extLst>
                </a:gridCol>
                <a:gridCol w="720000">
                  <a:extLst>
                    <a:ext uri="{9D8B030D-6E8A-4147-A177-3AD203B41FA5}">
                      <a16:colId xmlns:a16="http://schemas.microsoft.com/office/drawing/2014/main" val="4148833674"/>
                    </a:ext>
                  </a:extLst>
                </a:gridCol>
              </a:tblGrid>
              <a:tr h="200025">
                <a:tc>
                  <a:txBody>
                    <a:bodyPr/>
                    <a:lstStyle/>
                    <a:p>
                      <a:pPr algn="l" fontAlgn="b"/>
                      <a:endParaRPr lang="en-AU"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6600"/>
                          </a:solidFill>
                          <a:effectLst/>
                          <a:latin typeface="Calibri" panose="020F0502020204030204" pitchFamily="34" charset="0"/>
                        </a:rPr>
                        <a:t>White</a:t>
                      </a:r>
                    </a:p>
                  </a:txBody>
                  <a:tcPr marL="9525" marR="9525" marT="9525" marB="0" anchor="b">
                    <a:lnL>
                      <a:noFill/>
                    </a:lnL>
                    <a:lnR>
                      <a:noFill/>
                    </a:lnR>
                    <a:lnT>
                      <a:noFill/>
                    </a:lnT>
                    <a:lnB>
                      <a:noFill/>
                    </a:lnB>
                  </a:tcPr>
                </a:tc>
                <a:tc>
                  <a:txBody>
                    <a:bodyPr/>
                    <a:lstStyle/>
                    <a:p>
                      <a:pPr algn="ctr" fontAlgn="b"/>
                      <a:endParaRPr lang="en-AU"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n-AU" sz="1100" b="0" i="0" u="none" strike="noStrike" dirty="0">
                          <a:solidFill>
                            <a:srgbClr val="FF0000"/>
                          </a:solidFill>
                          <a:effectLst/>
                          <a:latin typeface="Calibri" panose="020F0502020204030204" pitchFamily="34" charset="0"/>
                        </a:rPr>
                        <a:t>Red</a:t>
                      </a:r>
                    </a:p>
                  </a:txBody>
                  <a:tcPr marL="9525" marR="9525" marT="9525" marB="0" anchor="b">
                    <a:lnL>
                      <a:noFill/>
                    </a:lnL>
                    <a:lnR>
                      <a:noFill/>
                    </a:lnR>
                    <a:lnT>
                      <a:noFill/>
                    </a:lnT>
                    <a:lnB>
                      <a:noFill/>
                    </a:lnB>
                  </a:tcPr>
                </a:tc>
                <a:tc>
                  <a:txBody>
                    <a:bodyPr/>
                    <a:lstStyle/>
                    <a:p>
                      <a:pPr algn="ctr" fontAlgn="b"/>
                      <a:endParaRPr lang="en-AU"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210328856"/>
                  </a:ext>
                </a:extLst>
              </a:tr>
              <a:tr h="190500">
                <a:tc>
                  <a:txBody>
                    <a:bodyPr/>
                    <a:lstStyle/>
                    <a:p>
                      <a:pPr algn="l" fontAlgn="b"/>
                      <a:endParaRPr lang="en-AU"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n-AU" sz="1100" b="1" i="0" u="none" strike="noStrike" dirty="0">
                          <a:solidFill>
                            <a:srgbClr val="000000"/>
                          </a:solidFill>
                          <a:effectLst/>
                          <a:latin typeface="Calibri" panose="020F0502020204030204" pitchFamily="34" charset="0"/>
                        </a:rPr>
                        <a:t>APEC</a:t>
                      </a:r>
                    </a:p>
                  </a:txBody>
                  <a:tcPr marL="9525" marR="9525" marT="9525" marB="0" anchor="b">
                    <a:lnL>
                      <a:noFill/>
                    </a:lnL>
                    <a:lnR>
                      <a:noFill/>
                    </a:lnR>
                    <a:lnT>
                      <a:noFill/>
                    </a:lnT>
                    <a:lnB>
                      <a:noFill/>
                    </a:lnB>
                  </a:tcPr>
                </a:tc>
                <a:tc>
                  <a:txBody>
                    <a:bodyPr/>
                    <a:lstStyle/>
                    <a:p>
                      <a:pPr algn="ctr" fontAlgn="b"/>
                      <a:r>
                        <a:rPr lang="en-AU" sz="1100" b="1" i="0" u="none" strike="noStrike" dirty="0">
                          <a:solidFill>
                            <a:srgbClr val="000000"/>
                          </a:solidFill>
                          <a:effectLst/>
                          <a:latin typeface="Calibri" panose="020F0502020204030204" pitchFamily="34" charset="0"/>
                        </a:rPr>
                        <a:t>IWAG</a:t>
                      </a:r>
                    </a:p>
                  </a:txBody>
                  <a:tcPr marL="9525" marR="9525" marT="9525" marB="0" anchor="b">
                    <a:lnL>
                      <a:noFill/>
                    </a:lnL>
                    <a:lnR>
                      <a:noFill/>
                    </a:lnR>
                    <a:lnT>
                      <a:noFill/>
                    </a:lnT>
                    <a:lnB>
                      <a:noFill/>
                    </a:lnB>
                  </a:tcPr>
                </a:tc>
                <a:tc>
                  <a:txBody>
                    <a:bodyPr/>
                    <a:lstStyle/>
                    <a:p>
                      <a:pPr algn="ctr" fontAlgn="b"/>
                      <a:r>
                        <a:rPr lang="en-AU" sz="1100" b="1" i="0" u="none" strike="noStrike" dirty="0">
                          <a:solidFill>
                            <a:srgbClr val="000000"/>
                          </a:solidFill>
                          <a:effectLst/>
                          <a:latin typeface="Calibri" panose="020F0502020204030204" pitchFamily="34" charset="0"/>
                        </a:rPr>
                        <a:t>APEC</a:t>
                      </a:r>
                    </a:p>
                  </a:txBody>
                  <a:tcPr marL="9525" marR="9525" marT="9525" marB="0" anchor="b">
                    <a:lnL>
                      <a:noFill/>
                    </a:lnL>
                    <a:lnR>
                      <a:noFill/>
                    </a:lnR>
                    <a:lnT>
                      <a:noFill/>
                    </a:lnT>
                    <a:lnB>
                      <a:noFill/>
                    </a:lnB>
                  </a:tcPr>
                </a:tc>
                <a:tc>
                  <a:txBody>
                    <a:bodyPr/>
                    <a:lstStyle/>
                    <a:p>
                      <a:pPr algn="ctr" fontAlgn="b"/>
                      <a:r>
                        <a:rPr lang="en-AU" sz="1100" b="1" i="0" u="none" strike="noStrike" dirty="0">
                          <a:solidFill>
                            <a:srgbClr val="000000"/>
                          </a:solidFill>
                          <a:effectLst/>
                          <a:latin typeface="Calibri" panose="020F0502020204030204" pitchFamily="34" charset="0"/>
                        </a:rPr>
                        <a:t>IWAG</a:t>
                      </a:r>
                    </a:p>
                  </a:txBody>
                  <a:tcPr marL="9525" marR="9525" marT="9525" marB="0" anchor="b">
                    <a:lnL>
                      <a:noFill/>
                    </a:lnL>
                    <a:lnR>
                      <a:noFill/>
                    </a:lnR>
                    <a:lnT>
                      <a:noFill/>
                    </a:lnT>
                    <a:lnB>
                      <a:noFill/>
                    </a:lnB>
                  </a:tcPr>
                </a:tc>
                <a:extLst>
                  <a:ext uri="{0D108BD9-81ED-4DB2-BD59-A6C34878D82A}">
                    <a16:rowId xmlns:a16="http://schemas.microsoft.com/office/drawing/2014/main" val="425775426"/>
                  </a:ext>
                </a:extLst>
              </a:tr>
              <a:tr h="190500">
                <a:tc>
                  <a:txBody>
                    <a:bodyPr/>
                    <a:lstStyle/>
                    <a:p>
                      <a:pPr algn="l" fontAlgn="b"/>
                      <a:r>
                        <a:rPr lang="en-AU" sz="1100" b="0" i="0" u="none" strike="noStrike" dirty="0">
                          <a:solidFill>
                            <a:srgbClr val="000000"/>
                          </a:solidFill>
                          <a:effectLst/>
                          <a:latin typeface="Calibri" panose="020F0502020204030204" pitchFamily="34" charset="0"/>
                        </a:rPr>
                        <a:t>Mean</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10.00</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10.27</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13.11</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13.28</a:t>
                      </a:r>
                    </a:p>
                  </a:txBody>
                  <a:tcPr marL="9525" marR="9525" marT="9525" marB="0" anchor="b">
                    <a:lnL>
                      <a:noFill/>
                    </a:lnL>
                    <a:lnR>
                      <a:noFill/>
                    </a:lnR>
                    <a:lnT>
                      <a:noFill/>
                    </a:lnT>
                    <a:lnB>
                      <a:noFill/>
                    </a:lnB>
                  </a:tcPr>
                </a:tc>
                <a:extLst>
                  <a:ext uri="{0D108BD9-81ED-4DB2-BD59-A6C34878D82A}">
                    <a16:rowId xmlns:a16="http://schemas.microsoft.com/office/drawing/2014/main" val="3598798156"/>
                  </a:ext>
                </a:extLst>
              </a:tr>
              <a:tr h="190500">
                <a:tc>
                  <a:txBody>
                    <a:bodyPr/>
                    <a:lstStyle/>
                    <a:p>
                      <a:pPr algn="l" fontAlgn="b"/>
                      <a:r>
                        <a:rPr lang="en-AU" sz="1100" b="0" i="0" u="none" strike="noStrike" dirty="0">
                          <a:solidFill>
                            <a:srgbClr val="000000"/>
                          </a:solidFill>
                          <a:effectLst/>
                          <a:latin typeface="Calibri" panose="020F0502020204030204" pitchFamily="34" charset="0"/>
                        </a:rPr>
                        <a:t>Standard Deviation</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0.78</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0.15</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0.37</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0.13</a:t>
                      </a:r>
                    </a:p>
                  </a:txBody>
                  <a:tcPr marL="9525" marR="9525" marT="9525" marB="0" anchor="b">
                    <a:lnL>
                      <a:noFill/>
                    </a:lnL>
                    <a:lnR>
                      <a:noFill/>
                    </a:lnR>
                    <a:lnT>
                      <a:noFill/>
                    </a:lnT>
                    <a:lnB>
                      <a:noFill/>
                    </a:lnB>
                  </a:tcPr>
                </a:tc>
                <a:extLst>
                  <a:ext uri="{0D108BD9-81ED-4DB2-BD59-A6C34878D82A}">
                    <a16:rowId xmlns:a16="http://schemas.microsoft.com/office/drawing/2014/main" val="4280073714"/>
                  </a:ext>
                </a:extLst>
              </a:tr>
            </a:tbl>
          </a:graphicData>
        </a:graphic>
      </p:graphicFrame>
      <p:sp>
        <p:nvSpPr>
          <p:cNvPr id="12" name="Oval 11"/>
          <p:cNvSpPr/>
          <p:nvPr/>
        </p:nvSpPr>
        <p:spPr>
          <a:xfrm>
            <a:off x="3422469" y="2499360"/>
            <a:ext cx="130628" cy="130629"/>
          </a:xfrm>
          <a:prstGeom prst="ellipse">
            <a:avLst/>
          </a:prstGeom>
          <a:solidFill>
            <a:srgbClr val="FF0000">
              <a:alpha val="36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3" name="Oval 12"/>
          <p:cNvSpPr/>
          <p:nvPr/>
        </p:nvSpPr>
        <p:spPr>
          <a:xfrm>
            <a:off x="7633063" y="2712720"/>
            <a:ext cx="130628" cy="130629"/>
          </a:xfrm>
          <a:prstGeom prst="ellipse">
            <a:avLst/>
          </a:prstGeom>
          <a:solidFill>
            <a:srgbClr val="FF0000">
              <a:alpha val="36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Rectangle 13"/>
          <p:cNvSpPr/>
          <p:nvPr/>
        </p:nvSpPr>
        <p:spPr>
          <a:xfrm>
            <a:off x="2333030" y="5075666"/>
            <a:ext cx="1672046" cy="165463"/>
          </a:xfrm>
          <a:prstGeom prst="rect">
            <a:avLst/>
          </a:prstGeom>
          <a:solidFill>
            <a:srgbClr val="FF0000">
              <a:alpha val="3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100" dirty="0">
                <a:solidFill>
                  <a:schemeClr val="tx1"/>
                </a:solidFill>
              </a:rPr>
              <a:t>APEC</a:t>
            </a:r>
          </a:p>
        </p:txBody>
      </p:sp>
      <p:sp>
        <p:nvSpPr>
          <p:cNvPr id="15" name="Rectangle 14"/>
          <p:cNvSpPr/>
          <p:nvPr/>
        </p:nvSpPr>
        <p:spPr>
          <a:xfrm>
            <a:off x="3326674" y="4779513"/>
            <a:ext cx="365760" cy="166956"/>
          </a:xfrm>
          <a:prstGeom prst="rect">
            <a:avLst/>
          </a:prstGeom>
          <a:solidFill>
            <a:srgbClr val="92D050">
              <a:alpha val="34000"/>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AU" sz="600">
                <a:solidFill>
                  <a:srgbClr val="000000"/>
                </a:solidFill>
                <a:latin typeface="Calibri" panose="020F0502020204030204" pitchFamily="34" charset="0"/>
              </a:rPr>
              <a:t>IWAG</a:t>
            </a:r>
            <a:endParaRPr lang="en-AU" sz="600" dirty="0">
              <a:solidFill>
                <a:srgbClr val="000000"/>
              </a:solidFill>
              <a:latin typeface="Calibri" panose="020F0502020204030204" pitchFamily="34" charset="0"/>
            </a:endParaRPr>
          </a:p>
        </p:txBody>
      </p:sp>
      <p:cxnSp>
        <p:nvCxnSpPr>
          <p:cNvPr id="18" name="Straight Arrow Connector 17"/>
          <p:cNvCxnSpPr>
            <a:stCxn id="14" idx="3"/>
          </p:cNvCxnSpPr>
          <p:nvPr/>
        </p:nvCxnSpPr>
        <p:spPr>
          <a:xfrm flipH="1" flipV="1">
            <a:off x="3983340" y="2070076"/>
            <a:ext cx="21736" cy="30883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2331225" y="3675017"/>
            <a:ext cx="0" cy="14833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15" idx="1"/>
          </p:cNvCxnSpPr>
          <p:nvPr/>
        </p:nvCxnSpPr>
        <p:spPr>
          <a:xfrm flipV="1">
            <a:off x="3326674" y="2712721"/>
            <a:ext cx="0" cy="2150270"/>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15" idx="3"/>
          </p:cNvCxnSpPr>
          <p:nvPr/>
        </p:nvCxnSpPr>
        <p:spPr>
          <a:xfrm flipV="1">
            <a:off x="3692434" y="2368733"/>
            <a:ext cx="0" cy="2494258"/>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27" name="Rectangle 26"/>
          <p:cNvSpPr/>
          <p:nvPr/>
        </p:nvSpPr>
        <p:spPr>
          <a:xfrm>
            <a:off x="6633634" y="5065526"/>
            <a:ext cx="1450844" cy="175603"/>
          </a:xfrm>
          <a:prstGeom prst="rect">
            <a:avLst/>
          </a:prstGeom>
          <a:solidFill>
            <a:srgbClr val="FF0000">
              <a:alpha val="3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100" dirty="0">
                <a:solidFill>
                  <a:schemeClr val="tx1"/>
                </a:solidFill>
              </a:rPr>
              <a:t>APEC</a:t>
            </a:r>
          </a:p>
        </p:txBody>
      </p:sp>
      <p:sp>
        <p:nvSpPr>
          <p:cNvPr id="33" name="Rectangle 32"/>
          <p:cNvSpPr/>
          <p:nvPr/>
        </p:nvSpPr>
        <p:spPr>
          <a:xfrm>
            <a:off x="7365274" y="4636081"/>
            <a:ext cx="666205" cy="177843"/>
          </a:xfrm>
          <a:prstGeom prst="rect">
            <a:avLst/>
          </a:prstGeom>
          <a:solidFill>
            <a:srgbClr val="92D050">
              <a:alpha val="34000"/>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AU" sz="1100">
                <a:solidFill>
                  <a:srgbClr val="000000"/>
                </a:solidFill>
                <a:latin typeface="Calibri" panose="020F0502020204030204" pitchFamily="34" charset="0"/>
              </a:rPr>
              <a:t>IWAG</a:t>
            </a:r>
            <a:endParaRPr lang="en-AU" sz="1100" dirty="0">
              <a:solidFill>
                <a:srgbClr val="000000"/>
              </a:solidFill>
              <a:latin typeface="Calibri" panose="020F0502020204030204" pitchFamily="34" charset="0"/>
            </a:endParaRPr>
          </a:p>
        </p:txBody>
      </p:sp>
      <p:cxnSp>
        <p:nvCxnSpPr>
          <p:cNvPr id="34" name="Straight Arrow Connector 33"/>
          <p:cNvCxnSpPr/>
          <p:nvPr/>
        </p:nvCxnSpPr>
        <p:spPr>
          <a:xfrm flipV="1">
            <a:off x="6633634" y="3805544"/>
            <a:ext cx="0" cy="12920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flipV="1">
            <a:off x="8084478" y="2429691"/>
            <a:ext cx="0" cy="26563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flipV="1">
            <a:off x="7371805" y="3091543"/>
            <a:ext cx="0" cy="1566797"/>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flipV="1">
            <a:off x="8031479" y="2499360"/>
            <a:ext cx="0" cy="2158981"/>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17" name="Rectangle: Rounded Corners 16"/>
          <p:cNvSpPr/>
          <p:nvPr/>
        </p:nvSpPr>
        <p:spPr>
          <a:xfrm>
            <a:off x="740228" y="2070076"/>
            <a:ext cx="1079863" cy="559913"/>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AU" sz="1400"/>
              <a:t>Range 3%</a:t>
            </a:r>
            <a:endParaRPr lang="en-AU" sz="1400" dirty="0"/>
          </a:p>
        </p:txBody>
      </p:sp>
      <p:sp>
        <p:nvSpPr>
          <p:cNvPr id="32" name="Rectangle: Rounded Corners 31"/>
          <p:cNvSpPr/>
          <p:nvPr/>
        </p:nvSpPr>
        <p:spPr>
          <a:xfrm>
            <a:off x="5289778" y="2057013"/>
            <a:ext cx="1079863" cy="559913"/>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AU" sz="1400" dirty="0"/>
              <a:t>Range 1.7%</a:t>
            </a:r>
          </a:p>
        </p:txBody>
      </p:sp>
    </p:spTree>
    <p:extLst>
      <p:ext uri="{BB962C8B-B14F-4D97-AF65-F5344CB8AC3E}">
        <p14:creationId xmlns:p14="http://schemas.microsoft.com/office/powerpoint/2010/main" val="28108063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7"/>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0"/>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2"/>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27" grpId="0" animBg="1"/>
      <p:bldP spid="33" grpId="0" animBg="1"/>
      <p:bldP spid="17" grpId="0" animBg="1"/>
      <p:bldP spid="3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2"/>
          <a:stretch>
            <a:fillRect/>
          </a:stretch>
        </p:blipFill>
        <p:spPr>
          <a:xfrm>
            <a:off x="4573330" y="1457915"/>
            <a:ext cx="4334632" cy="4334632"/>
          </a:xfrm>
          <a:prstGeom prst="rect">
            <a:avLst/>
          </a:prstGeom>
        </p:spPr>
      </p:pic>
      <p:sp>
        <p:nvSpPr>
          <p:cNvPr id="2" name="Title 1"/>
          <p:cNvSpPr>
            <a:spLocks noGrp="1"/>
          </p:cNvSpPr>
          <p:nvPr>
            <p:ph type="title"/>
          </p:nvPr>
        </p:nvSpPr>
        <p:spPr>
          <a:xfrm>
            <a:off x="971550" y="18386"/>
            <a:ext cx="7200900" cy="1142385"/>
          </a:xfrm>
        </p:spPr>
        <p:txBody>
          <a:bodyPr/>
          <a:lstStyle/>
          <a:p>
            <a:r>
              <a:rPr lang="en-AU" dirty="0"/>
              <a:t>Total </a:t>
            </a:r>
            <a:r>
              <a:rPr lang="en-AU" dirty="0" err="1"/>
              <a:t>Sulfur</a:t>
            </a:r>
            <a:r>
              <a:rPr lang="en-AU" dirty="0"/>
              <a:t> Dioxide</a:t>
            </a:r>
          </a:p>
        </p:txBody>
      </p:sp>
      <p:sp>
        <p:nvSpPr>
          <p:cNvPr id="4" name="Slide Number Placeholder 3"/>
          <p:cNvSpPr>
            <a:spLocks noGrp="1"/>
          </p:cNvSpPr>
          <p:nvPr>
            <p:ph type="sldNum" sz="quarter" idx="12"/>
          </p:nvPr>
        </p:nvSpPr>
        <p:spPr/>
        <p:txBody>
          <a:bodyPr/>
          <a:lstStyle/>
          <a:p>
            <a:fld id="{E31375A4-56A4-47D6-9801-1991572033F7}" type="slidenum">
              <a:rPr lang="en-US" smtClean="0"/>
              <a:t>7</a:t>
            </a:fld>
            <a:endParaRPr lang="en-US"/>
          </a:p>
        </p:txBody>
      </p:sp>
      <p:sp>
        <p:nvSpPr>
          <p:cNvPr id="5" name="Footer Placeholder 4"/>
          <p:cNvSpPr>
            <a:spLocks noGrp="1"/>
          </p:cNvSpPr>
          <p:nvPr>
            <p:ph type="ftr" sz="quarter" idx="11"/>
          </p:nvPr>
        </p:nvSpPr>
        <p:spPr/>
        <p:txBody>
          <a:bodyPr/>
          <a:lstStyle/>
          <a:p>
            <a:r>
              <a:rPr lang="en-US"/>
              <a:t>APEC Wine Regulatory Forum |  October 6-7, 2016</a:t>
            </a:r>
            <a:endParaRPr lang="en-US" dirty="0"/>
          </a:p>
        </p:txBody>
      </p:sp>
      <p:sp>
        <p:nvSpPr>
          <p:cNvPr id="6" name="Date Placeholder 5"/>
          <p:cNvSpPr>
            <a:spLocks noGrp="1"/>
          </p:cNvSpPr>
          <p:nvPr>
            <p:ph type="dt" sz="half" idx="10"/>
          </p:nvPr>
        </p:nvSpPr>
        <p:spPr/>
        <p:txBody>
          <a:bodyPr/>
          <a:lstStyle/>
          <a:p>
            <a:r>
              <a:rPr lang="en-US"/>
              <a:t>Ottawa, Canada</a:t>
            </a:r>
            <a:endParaRPr lang="en-US" dirty="0"/>
          </a:p>
        </p:txBody>
      </p:sp>
      <p:pic>
        <p:nvPicPr>
          <p:cNvPr id="7" name="Picture 6"/>
          <p:cNvPicPr>
            <a:picLocks noChangeAspect="1"/>
          </p:cNvPicPr>
          <p:nvPr/>
        </p:nvPicPr>
        <p:blipFill>
          <a:blip r:embed="rId3"/>
          <a:stretch>
            <a:fillRect/>
          </a:stretch>
        </p:blipFill>
        <p:spPr>
          <a:xfrm>
            <a:off x="237368" y="1464012"/>
            <a:ext cx="4334632" cy="4328535"/>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2806699208"/>
              </p:ext>
            </p:extLst>
          </p:nvPr>
        </p:nvGraphicFramePr>
        <p:xfrm>
          <a:off x="4345575" y="244466"/>
          <a:ext cx="3996000" cy="762000"/>
        </p:xfrm>
        <a:graphic>
          <a:graphicData uri="http://schemas.openxmlformats.org/drawingml/2006/table">
            <a:tbl>
              <a:tblPr/>
              <a:tblGrid>
                <a:gridCol w="1116000">
                  <a:extLst>
                    <a:ext uri="{9D8B030D-6E8A-4147-A177-3AD203B41FA5}">
                      <a16:colId xmlns:a16="http://schemas.microsoft.com/office/drawing/2014/main" val="297802627"/>
                    </a:ext>
                  </a:extLst>
                </a:gridCol>
                <a:gridCol w="720000">
                  <a:extLst>
                    <a:ext uri="{9D8B030D-6E8A-4147-A177-3AD203B41FA5}">
                      <a16:colId xmlns:a16="http://schemas.microsoft.com/office/drawing/2014/main" val="1157530101"/>
                    </a:ext>
                  </a:extLst>
                </a:gridCol>
                <a:gridCol w="720000">
                  <a:extLst>
                    <a:ext uri="{9D8B030D-6E8A-4147-A177-3AD203B41FA5}">
                      <a16:colId xmlns:a16="http://schemas.microsoft.com/office/drawing/2014/main" val="94299302"/>
                    </a:ext>
                  </a:extLst>
                </a:gridCol>
                <a:gridCol w="720000">
                  <a:extLst>
                    <a:ext uri="{9D8B030D-6E8A-4147-A177-3AD203B41FA5}">
                      <a16:colId xmlns:a16="http://schemas.microsoft.com/office/drawing/2014/main" val="2040145223"/>
                    </a:ext>
                  </a:extLst>
                </a:gridCol>
                <a:gridCol w="720000">
                  <a:extLst>
                    <a:ext uri="{9D8B030D-6E8A-4147-A177-3AD203B41FA5}">
                      <a16:colId xmlns:a16="http://schemas.microsoft.com/office/drawing/2014/main" val="985199969"/>
                    </a:ext>
                  </a:extLst>
                </a:gridCol>
              </a:tblGrid>
              <a:tr h="190500">
                <a:tc>
                  <a:txBody>
                    <a:bodyPr/>
                    <a:lstStyle/>
                    <a:p>
                      <a:pPr algn="l" fontAlgn="b"/>
                      <a:endParaRPr lang="en-AU"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n-AU" sz="1100" b="1" i="0" u="none" strike="noStrike" dirty="0">
                          <a:solidFill>
                            <a:srgbClr val="00B050"/>
                          </a:solidFill>
                          <a:effectLst/>
                          <a:latin typeface="Calibri" panose="020F0502020204030204" pitchFamily="34" charset="0"/>
                        </a:rPr>
                        <a:t>White</a:t>
                      </a:r>
                    </a:p>
                  </a:txBody>
                  <a:tcPr marL="9525" marR="9525" marT="9525" marB="0" anchor="b">
                    <a:lnL>
                      <a:noFill/>
                    </a:lnL>
                    <a:lnR>
                      <a:noFill/>
                    </a:lnR>
                    <a:lnT>
                      <a:noFill/>
                    </a:lnT>
                    <a:lnB>
                      <a:noFill/>
                    </a:lnB>
                  </a:tcPr>
                </a:tc>
                <a:tc>
                  <a:txBody>
                    <a:bodyPr/>
                    <a:lstStyle/>
                    <a:p>
                      <a:pPr algn="ctr" fontAlgn="b"/>
                      <a:endParaRPr lang="en-AU" sz="11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n-AU" sz="1100" b="1" i="0" u="none" strike="noStrike" dirty="0">
                          <a:solidFill>
                            <a:srgbClr val="FF0000"/>
                          </a:solidFill>
                          <a:effectLst/>
                          <a:latin typeface="Calibri" panose="020F0502020204030204" pitchFamily="34" charset="0"/>
                        </a:rPr>
                        <a:t>Red</a:t>
                      </a:r>
                    </a:p>
                  </a:txBody>
                  <a:tcPr marL="9525" marR="9525" marT="9525" marB="0" anchor="b">
                    <a:lnL>
                      <a:noFill/>
                    </a:lnL>
                    <a:lnR>
                      <a:noFill/>
                    </a:lnR>
                    <a:lnT>
                      <a:noFill/>
                    </a:lnT>
                    <a:lnB>
                      <a:noFill/>
                    </a:lnB>
                  </a:tcPr>
                </a:tc>
                <a:tc>
                  <a:txBody>
                    <a:bodyPr/>
                    <a:lstStyle/>
                    <a:p>
                      <a:pPr algn="ctr" fontAlgn="b"/>
                      <a:endParaRPr lang="en-AU"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484045985"/>
                  </a:ext>
                </a:extLst>
              </a:tr>
              <a:tr h="190500">
                <a:tc>
                  <a:txBody>
                    <a:bodyPr/>
                    <a:lstStyle/>
                    <a:p>
                      <a:pPr algn="l" fontAlgn="b"/>
                      <a:endParaRPr lang="en-AU"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n-AU" sz="1100" b="1" i="0" u="none" strike="noStrike" dirty="0">
                          <a:solidFill>
                            <a:srgbClr val="000000"/>
                          </a:solidFill>
                          <a:effectLst/>
                          <a:latin typeface="Calibri" panose="020F0502020204030204" pitchFamily="34" charset="0"/>
                        </a:rPr>
                        <a:t>APEC</a:t>
                      </a:r>
                    </a:p>
                  </a:txBody>
                  <a:tcPr marL="9525" marR="9525" marT="9525" marB="0" anchor="b">
                    <a:lnL>
                      <a:noFill/>
                    </a:lnL>
                    <a:lnR>
                      <a:noFill/>
                    </a:lnR>
                    <a:lnT>
                      <a:noFill/>
                    </a:lnT>
                    <a:lnB>
                      <a:noFill/>
                    </a:lnB>
                  </a:tcPr>
                </a:tc>
                <a:tc>
                  <a:txBody>
                    <a:bodyPr/>
                    <a:lstStyle/>
                    <a:p>
                      <a:pPr algn="ctr" fontAlgn="b"/>
                      <a:r>
                        <a:rPr lang="en-AU" sz="1100" b="1" i="0" u="none" strike="noStrike" dirty="0">
                          <a:solidFill>
                            <a:srgbClr val="000000"/>
                          </a:solidFill>
                          <a:effectLst/>
                          <a:latin typeface="Calibri" panose="020F0502020204030204" pitchFamily="34" charset="0"/>
                        </a:rPr>
                        <a:t>IWAG</a:t>
                      </a:r>
                    </a:p>
                  </a:txBody>
                  <a:tcPr marL="9525" marR="9525" marT="9525" marB="0" anchor="b">
                    <a:lnL>
                      <a:noFill/>
                    </a:lnL>
                    <a:lnR>
                      <a:noFill/>
                    </a:lnR>
                    <a:lnT>
                      <a:noFill/>
                    </a:lnT>
                    <a:lnB>
                      <a:noFill/>
                    </a:lnB>
                  </a:tcPr>
                </a:tc>
                <a:tc>
                  <a:txBody>
                    <a:bodyPr/>
                    <a:lstStyle/>
                    <a:p>
                      <a:pPr algn="ctr" fontAlgn="b"/>
                      <a:r>
                        <a:rPr lang="en-AU" sz="1100" b="1" i="0" u="none" strike="noStrike" dirty="0">
                          <a:solidFill>
                            <a:srgbClr val="000000"/>
                          </a:solidFill>
                          <a:effectLst/>
                          <a:latin typeface="Calibri" panose="020F0502020204030204" pitchFamily="34" charset="0"/>
                        </a:rPr>
                        <a:t>APEC</a:t>
                      </a:r>
                    </a:p>
                  </a:txBody>
                  <a:tcPr marL="9525" marR="9525" marT="9525" marB="0" anchor="b">
                    <a:lnL>
                      <a:noFill/>
                    </a:lnL>
                    <a:lnR>
                      <a:noFill/>
                    </a:lnR>
                    <a:lnT>
                      <a:noFill/>
                    </a:lnT>
                    <a:lnB>
                      <a:noFill/>
                    </a:lnB>
                  </a:tcPr>
                </a:tc>
                <a:tc>
                  <a:txBody>
                    <a:bodyPr/>
                    <a:lstStyle/>
                    <a:p>
                      <a:pPr algn="ctr" fontAlgn="b"/>
                      <a:r>
                        <a:rPr lang="en-AU" sz="1100" b="1" i="0" u="none" strike="noStrike" dirty="0">
                          <a:solidFill>
                            <a:srgbClr val="000000"/>
                          </a:solidFill>
                          <a:effectLst/>
                          <a:latin typeface="Calibri" panose="020F0502020204030204" pitchFamily="34" charset="0"/>
                        </a:rPr>
                        <a:t>IWAG</a:t>
                      </a:r>
                    </a:p>
                  </a:txBody>
                  <a:tcPr marL="9525" marR="9525" marT="9525" marB="0" anchor="b">
                    <a:lnL>
                      <a:noFill/>
                    </a:lnL>
                    <a:lnR>
                      <a:noFill/>
                    </a:lnR>
                    <a:lnT>
                      <a:noFill/>
                    </a:lnT>
                    <a:lnB>
                      <a:noFill/>
                    </a:lnB>
                  </a:tcPr>
                </a:tc>
                <a:extLst>
                  <a:ext uri="{0D108BD9-81ED-4DB2-BD59-A6C34878D82A}">
                    <a16:rowId xmlns:a16="http://schemas.microsoft.com/office/drawing/2014/main" val="1563036616"/>
                  </a:ext>
                </a:extLst>
              </a:tr>
              <a:tr h="190500">
                <a:tc>
                  <a:txBody>
                    <a:bodyPr/>
                    <a:lstStyle/>
                    <a:p>
                      <a:pPr algn="l" fontAlgn="b"/>
                      <a:r>
                        <a:rPr lang="en-AU" sz="1100" b="0" i="0" u="none" strike="noStrike" dirty="0">
                          <a:solidFill>
                            <a:srgbClr val="000000"/>
                          </a:solidFill>
                          <a:effectLst/>
                          <a:latin typeface="Calibri" panose="020F0502020204030204" pitchFamily="34" charset="0"/>
                        </a:rPr>
                        <a:t>Mean</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115.66</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125</a:t>
                      </a:r>
                    </a:p>
                  </a:txBody>
                  <a:tcPr marL="9525" marR="9525" marT="9525" marB="0" anchor="b">
                    <a:lnL>
                      <a:noFill/>
                    </a:lnL>
                    <a:lnR>
                      <a:noFill/>
                    </a:lnR>
                    <a:lnT>
                      <a:noFill/>
                    </a:lnT>
                    <a:lnB>
                      <a:noFill/>
                    </a:lnB>
                  </a:tcPr>
                </a:tc>
                <a:tc>
                  <a:txBody>
                    <a:bodyPr/>
                    <a:lstStyle/>
                    <a:p>
                      <a:pPr algn="ctr" fontAlgn="b"/>
                      <a:r>
                        <a:rPr lang="en-AU" sz="1100" b="0" i="0" u="none" strike="noStrike">
                          <a:solidFill>
                            <a:srgbClr val="000000"/>
                          </a:solidFill>
                          <a:effectLst/>
                          <a:latin typeface="Calibri" panose="020F0502020204030204" pitchFamily="34" charset="0"/>
                        </a:rPr>
                        <a:t>67.03</a:t>
                      </a:r>
                    </a:p>
                  </a:txBody>
                  <a:tcPr marL="9525" marR="9525" marT="9525" marB="0" anchor="b">
                    <a:lnL>
                      <a:noFill/>
                    </a:lnL>
                    <a:lnR>
                      <a:noFill/>
                    </a:lnR>
                    <a:lnT>
                      <a:noFill/>
                    </a:lnT>
                    <a:lnB>
                      <a:noFill/>
                    </a:lnB>
                  </a:tcPr>
                </a:tc>
                <a:tc>
                  <a:txBody>
                    <a:bodyPr/>
                    <a:lstStyle/>
                    <a:p>
                      <a:pPr algn="ctr" fontAlgn="b"/>
                      <a:r>
                        <a:rPr lang="en-AU" sz="1100" b="0" i="0" u="none" strike="noStrike">
                          <a:solidFill>
                            <a:srgbClr val="000000"/>
                          </a:solidFill>
                          <a:effectLst/>
                          <a:latin typeface="Calibri" panose="020F0502020204030204" pitchFamily="34" charset="0"/>
                        </a:rPr>
                        <a:t>63</a:t>
                      </a:r>
                    </a:p>
                  </a:txBody>
                  <a:tcPr marL="9525" marR="9525" marT="9525" marB="0" anchor="b">
                    <a:lnL>
                      <a:noFill/>
                    </a:lnL>
                    <a:lnR>
                      <a:noFill/>
                    </a:lnR>
                    <a:lnT>
                      <a:noFill/>
                    </a:lnT>
                    <a:lnB>
                      <a:noFill/>
                    </a:lnB>
                  </a:tcPr>
                </a:tc>
                <a:extLst>
                  <a:ext uri="{0D108BD9-81ED-4DB2-BD59-A6C34878D82A}">
                    <a16:rowId xmlns:a16="http://schemas.microsoft.com/office/drawing/2014/main" val="4073238548"/>
                  </a:ext>
                </a:extLst>
              </a:tr>
              <a:tr h="190500">
                <a:tc>
                  <a:txBody>
                    <a:bodyPr/>
                    <a:lstStyle/>
                    <a:p>
                      <a:pPr algn="l" fontAlgn="b"/>
                      <a:r>
                        <a:rPr lang="en-AU" sz="1100" b="0" i="0" u="none" strike="noStrike" dirty="0">
                          <a:solidFill>
                            <a:srgbClr val="000000"/>
                          </a:solidFill>
                          <a:effectLst/>
                          <a:latin typeface="Calibri" panose="020F0502020204030204" pitchFamily="34" charset="0"/>
                        </a:rPr>
                        <a:t>Standard Deviation</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21.99</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6</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11.87</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5</a:t>
                      </a:r>
                    </a:p>
                  </a:txBody>
                  <a:tcPr marL="9525" marR="9525" marT="9525" marB="0" anchor="b">
                    <a:lnL>
                      <a:noFill/>
                    </a:lnL>
                    <a:lnR>
                      <a:noFill/>
                    </a:lnR>
                    <a:lnT>
                      <a:noFill/>
                    </a:lnT>
                    <a:lnB>
                      <a:noFill/>
                    </a:lnB>
                  </a:tcPr>
                </a:tc>
                <a:extLst>
                  <a:ext uri="{0D108BD9-81ED-4DB2-BD59-A6C34878D82A}">
                    <a16:rowId xmlns:a16="http://schemas.microsoft.com/office/drawing/2014/main" val="610957127"/>
                  </a:ext>
                </a:extLst>
              </a:tr>
            </a:tbl>
          </a:graphicData>
        </a:graphic>
      </p:graphicFrame>
      <p:grpSp>
        <p:nvGrpSpPr>
          <p:cNvPr id="48" name="Group 47"/>
          <p:cNvGrpSpPr/>
          <p:nvPr/>
        </p:nvGrpSpPr>
        <p:grpSpPr>
          <a:xfrm>
            <a:off x="2404534" y="1985554"/>
            <a:ext cx="5405636" cy="3317467"/>
            <a:chOff x="2404534" y="1985554"/>
            <a:chExt cx="5405636" cy="3317467"/>
          </a:xfrm>
        </p:grpSpPr>
        <p:sp>
          <p:nvSpPr>
            <p:cNvPr id="13" name="Rectangle 12"/>
            <p:cNvSpPr/>
            <p:nvPr/>
          </p:nvSpPr>
          <p:spPr>
            <a:xfrm>
              <a:off x="2404534" y="5085398"/>
              <a:ext cx="1860145" cy="145082"/>
            </a:xfrm>
            <a:prstGeom prst="rect">
              <a:avLst/>
            </a:prstGeom>
            <a:solidFill>
              <a:srgbClr val="FF0000">
                <a:alpha val="3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100" dirty="0">
                  <a:solidFill>
                    <a:schemeClr val="tx1"/>
                  </a:solidFill>
                </a:rPr>
                <a:t>APEC</a:t>
              </a:r>
            </a:p>
          </p:txBody>
        </p:sp>
        <p:cxnSp>
          <p:nvCxnSpPr>
            <p:cNvPr id="14" name="Straight Arrow Connector 13"/>
            <p:cNvCxnSpPr/>
            <p:nvPr/>
          </p:nvCxnSpPr>
          <p:spPr>
            <a:xfrm flipV="1">
              <a:off x="4264528" y="1985554"/>
              <a:ext cx="927" cy="31728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2404684" y="3757749"/>
              <a:ext cx="0" cy="14006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5941163" y="5157939"/>
              <a:ext cx="1860145" cy="145082"/>
            </a:xfrm>
            <a:prstGeom prst="rect">
              <a:avLst/>
            </a:prstGeom>
            <a:solidFill>
              <a:srgbClr val="FF0000">
                <a:alpha val="3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100" dirty="0">
                  <a:solidFill>
                    <a:schemeClr val="tx1"/>
                  </a:solidFill>
                </a:rPr>
                <a:t>APEC</a:t>
              </a:r>
            </a:p>
          </p:txBody>
        </p:sp>
        <p:cxnSp>
          <p:nvCxnSpPr>
            <p:cNvPr id="31" name="Straight Arrow Connector 30"/>
            <p:cNvCxnSpPr/>
            <p:nvPr/>
          </p:nvCxnSpPr>
          <p:spPr>
            <a:xfrm flipV="1">
              <a:off x="5936009" y="4528457"/>
              <a:ext cx="0" cy="6430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V="1">
              <a:off x="7800381" y="2770513"/>
              <a:ext cx="9789" cy="24599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49" name="Group 48"/>
          <p:cNvGrpSpPr/>
          <p:nvPr/>
        </p:nvGrpSpPr>
        <p:grpSpPr>
          <a:xfrm>
            <a:off x="3471910" y="2278477"/>
            <a:ext cx="3560624" cy="2730890"/>
            <a:chOff x="3471910" y="2278477"/>
            <a:chExt cx="3560624" cy="2730890"/>
          </a:xfrm>
        </p:grpSpPr>
        <p:pic>
          <p:nvPicPr>
            <p:cNvPr id="10" name="Picture 9"/>
            <p:cNvPicPr>
              <a:picLocks noChangeAspect="1"/>
            </p:cNvPicPr>
            <p:nvPr/>
          </p:nvPicPr>
          <p:blipFill>
            <a:blip r:embed="rId4"/>
            <a:stretch>
              <a:fillRect/>
            </a:stretch>
          </p:blipFill>
          <p:spPr>
            <a:xfrm>
              <a:off x="3636693" y="2444490"/>
              <a:ext cx="146317" cy="140220"/>
            </a:xfrm>
            <a:prstGeom prst="rect">
              <a:avLst/>
            </a:prstGeom>
          </p:spPr>
        </p:pic>
        <p:sp>
          <p:nvSpPr>
            <p:cNvPr id="11" name="Oval 10"/>
            <p:cNvSpPr/>
            <p:nvPr/>
          </p:nvSpPr>
          <p:spPr>
            <a:xfrm>
              <a:off x="6583892" y="3757749"/>
              <a:ext cx="130628" cy="130629"/>
            </a:xfrm>
            <a:prstGeom prst="ellipse">
              <a:avLst/>
            </a:prstGeom>
            <a:solidFill>
              <a:srgbClr val="FF0000">
                <a:alpha val="36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Rectangle 18"/>
            <p:cNvSpPr/>
            <p:nvPr/>
          </p:nvSpPr>
          <p:spPr>
            <a:xfrm>
              <a:off x="3477032" y="4701197"/>
              <a:ext cx="465637" cy="203646"/>
            </a:xfrm>
            <a:prstGeom prst="rect">
              <a:avLst/>
            </a:prstGeom>
            <a:solidFill>
              <a:srgbClr val="92D050">
                <a:alpha val="34000"/>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AU" sz="900">
                  <a:solidFill>
                    <a:srgbClr val="000000"/>
                  </a:solidFill>
                  <a:latin typeface="Calibri" panose="020F0502020204030204" pitchFamily="34" charset="0"/>
                </a:rPr>
                <a:t>IWAG</a:t>
              </a:r>
              <a:endParaRPr lang="en-AU" sz="900" dirty="0">
                <a:solidFill>
                  <a:srgbClr val="000000"/>
                </a:solidFill>
                <a:latin typeface="Calibri" panose="020F0502020204030204" pitchFamily="34" charset="0"/>
              </a:endParaRPr>
            </a:p>
          </p:txBody>
        </p:sp>
        <p:cxnSp>
          <p:nvCxnSpPr>
            <p:cNvPr id="20" name="Straight Arrow Connector 19"/>
            <p:cNvCxnSpPr/>
            <p:nvPr/>
          </p:nvCxnSpPr>
          <p:spPr>
            <a:xfrm flipV="1">
              <a:off x="3471910" y="2770513"/>
              <a:ext cx="0" cy="2125440"/>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3942669" y="2278477"/>
              <a:ext cx="0" cy="2586995"/>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35" name="Rectangle 34"/>
            <p:cNvSpPr/>
            <p:nvPr/>
          </p:nvSpPr>
          <p:spPr>
            <a:xfrm>
              <a:off x="6265878" y="4779061"/>
              <a:ext cx="766656" cy="230306"/>
            </a:xfrm>
            <a:prstGeom prst="rect">
              <a:avLst/>
            </a:prstGeom>
            <a:solidFill>
              <a:srgbClr val="92D050">
                <a:alpha val="34000"/>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AU" sz="1100" dirty="0">
                  <a:solidFill>
                    <a:srgbClr val="000000"/>
                  </a:solidFill>
                  <a:latin typeface="Calibri" panose="020F0502020204030204" pitchFamily="34" charset="0"/>
                </a:rPr>
                <a:t>IWAG</a:t>
              </a:r>
            </a:p>
          </p:txBody>
        </p:sp>
        <p:cxnSp>
          <p:nvCxnSpPr>
            <p:cNvPr id="37" name="Straight Arrow Connector 36"/>
            <p:cNvCxnSpPr/>
            <p:nvPr/>
          </p:nvCxnSpPr>
          <p:spPr>
            <a:xfrm flipV="1">
              <a:off x="6271716" y="4214949"/>
              <a:ext cx="0" cy="563438"/>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flipV="1">
              <a:off x="7029310" y="3467503"/>
              <a:ext cx="0" cy="1310884"/>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47" name="Group 46"/>
          <p:cNvGrpSpPr/>
          <p:nvPr/>
        </p:nvGrpSpPr>
        <p:grpSpPr>
          <a:xfrm>
            <a:off x="1010155" y="2293390"/>
            <a:ext cx="5333420" cy="559913"/>
            <a:chOff x="1010155" y="2293390"/>
            <a:chExt cx="5333420" cy="559913"/>
          </a:xfrm>
        </p:grpSpPr>
        <p:sp>
          <p:nvSpPr>
            <p:cNvPr id="45" name="Rectangle: Rounded Corners 44"/>
            <p:cNvSpPr/>
            <p:nvPr/>
          </p:nvSpPr>
          <p:spPr>
            <a:xfrm>
              <a:off x="1010155" y="2293390"/>
              <a:ext cx="1079863" cy="559913"/>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AU" sz="1400" dirty="0"/>
                <a:t>Range 80 mg/L</a:t>
              </a:r>
            </a:p>
          </p:txBody>
        </p:sp>
        <p:sp>
          <p:nvSpPr>
            <p:cNvPr id="46" name="Rectangle: Rounded Corners 45"/>
            <p:cNvSpPr/>
            <p:nvPr/>
          </p:nvSpPr>
          <p:spPr>
            <a:xfrm>
              <a:off x="5263712" y="2293390"/>
              <a:ext cx="1079863" cy="559913"/>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AU" sz="1400" dirty="0"/>
                <a:t>Range 42 mg/L</a:t>
              </a:r>
            </a:p>
          </p:txBody>
        </p:sp>
      </p:grpSp>
    </p:spTree>
    <p:extLst>
      <p:ext uri="{BB962C8B-B14F-4D97-AF65-F5344CB8AC3E}">
        <p14:creationId xmlns:p14="http://schemas.microsoft.com/office/powerpoint/2010/main" val="131200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18386"/>
            <a:ext cx="7200900" cy="1142385"/>
          </a:xfrm>
        </p:spPr>
        <p:txBody>
          <a:bodyPr/>
          <a:lstStyle/>
          <a:p>
            <a:r>
              <a:rPr lang="en-AU" dirty="0"/>
              <a:t>Titratable Acidity (pH8.2)</a:t>
            </a:r>
          </a:p>
        </p:txBody>
      </p:sp>
      <p:sp>
        <p:nvSpPr>
          <p:cNvPr id="4" name="Slide Number Placeholder 3"/>
          <p:cNvSpPr>
            <a:spLocks noGrp="1"/>
          </p:cNvSpPr>
          <p:nvPr>
            <p:ph type="sldNum" sz="quarter" idx="12"/>
          </p:nvPr>
        </p:nvSpPr>
        <p:spPr/>
        <p:txBody>
          <a:bodyPr/>
          <a:lstStyle/>
          <a:p>
            <a:fld id="{E31375A4-56A4-47D6-9801-1991572033F7}" type="slidenum">
              <a:rPr lang="en-US" smtClean="0"/>
              <a:t>8</a:t>
            </a:fld>
            <a:endParaRPr lang="en-US"/>
          </a:p>
        </p:txBody>
      </p:sp>
      <p:sp>
        <p:nvSpPr>
          <p:cNvPr id="5" name="Footer Placeholder 4"/>
          <p:cNvSpPr>
            <a:spLocks noGrp="1"/>
          </p:cNvSpPr>
          <p:nvPr>
            <p:ph type="ftr" sz="quarter" idx="11"/>
          </p:nvPr>
        </p:nvSpPr>
        <p:spPr/>
        <p:txBody>
          <a:bodyPr/>
          <a:lstStyle/>
          <a:p>
            <a:r>
              <a:rPr lang="en-US"/>
              <a:t>APEC Wine Regulatory Forum |  October 6-7, 2016</a:t>
            </a:r>
            <a:endParaRPr lang="en-US" dirty="0"/>
          </a:p>
        </p:txBody>
      </p:sp>
      <p:sp>
        <p:nvSpPr>
          <p:cNvPr id="6" name="Date Placeholder 5"/>
          <p:cNvSpPr>
            <a:spLocks noGrp="1"/>
          </p:cNvSpPr>
          <p:nvPr>
            <p:ph type="dt" sz="half" idx="10"/>
          </p:nvPr>
        </p:nvSpPr>
        <p:spPr/>
        <p:txBody>
          <a:bodyPr/>
          <a:lstStyle/>
          <a:p>
            <a:r>
              <a:rPr lang="en-US"/>
              <a:t>Ottawa, Canada</a:t>
            </a:r>
            <a:endParaRPr lang="en-US" dirty="0"/>
          </a:p>
        </p:txBody>
      </p:sp>
      <p:pic>
        <p:nvPicPr>
          <p:cNvPr id="7" name="Picture 6"/>
          <p:cNvPicPr>
            <a:picLocks noChangeAspect="1"/>
          </p:cNvPicPr>
          <p:nvPr/>
        </p:nvPicPr>
        <p:blipFill>
          <a:blip r:embed="rId2"/>
          <a:stretch>
            <a:fillRect/>
          </a:stretch>
        </p:blipFill>
        <p:spPr>
          <a:xfrm>
            <a:off x="243465" y="1342006"/>
            <a:ext cx="4328535" cy="4328535"/>
          </a:xfrm>
          <a:prstGeom prst="rect">
            <a:avLst/>
          </a:prstGeom>
        </p:spPr>
      </p:pic>
      <p:pic>
        <p:nvPicPr>
          <p:cNvPr id="8" name="Picture 7"/>
          <p:cNvPicPr>
            <a:picLocks noChangeAspect="1"/>
          </p:cNvPicPr>
          <p:nvPr/>
        </p:nvPicPr>
        <p:blipFill>
          <a:blip r:embed="rId3"/>
          <a:stretch>
            <a:fillRect/>
          </a:stretch>
        </p:blipFill>
        <p:spPr>
          <a:xfrm>
            <a:off x="4576378" y="1342005"/>
            <a:ext cx="4328535" cy="4328535"/>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775730720"/>
              </p:ext>
            </p:extLst>
          </p:nvPr>
        </p:nvGraphicFramePr>
        <p:xfrm>
          <a:off x="4908913" y="208578"/>
          <a:ext cx="3996000" cy="762000"/>
        </p:xfrm>
        <a:graphic>
          <a:graphicData uri="http://schemas.openxmlformats.org/drawingml/2006/table">
            <a:tbl>
              <a:tblPr/>
              <a:tblGrid>
                <a:gridCol w="1116000">
                  <a:extLst>
                    <a:ext uri="{9D8B030D-6E8A-4147-A177-3AD203B41FA5}">
                      <a16:colId xmlns:a16="http://schemas.microsoft.com/office/drawing/2014/main" val="3511858141"/>
                    </a:ext>
                  </a:extLst>
                </a:gridCol>
                <a:gridCol w="720000">
                  <a:extLst>
                    <a:ext uri="{9D8B030D-6E8A-4147-A177-3AD203B41FA5}">
                      <a16:colId xmlns:a16="http://schemas.microsoft.com/office/drawing/2014/main" val="2979874063"/>
                    </a:ext>
                  </a:extLst>
                </a:gridCol>
                <a:gridCol w="720000">
                  <a:extLst>
                    <a:ext uri="{9D8B030D-6E8A-4147-A177-3AD203B41FA5}">
                      <a16:colId xmlns:a16="http://schemas.microsoft.com/office/drawing/2014/main" val="2441943715"/>
                    </a:ext>
                  </a:extLst>
                </a:gridCol>
                <a:gridCol w="720000">
                  <a:extLst>
                    <a:ext uri="{9D8B030D-6E8A-4147-A177-3AD203B41FA5}">
                      <a16:colId xmlns:a16="http://schemas.microsoft.com/office/drawing/2014/main" val="297495923"/>
                    </a:ext>
                  </a:extLst>
                </a:gridCol>
                <a:gridCol w="720000">
                  <a:extLst>
                    <a:ext uri="{9D8B030D-6E8A-4147-A177-3AD203B41FA5}">
                      <a16:colId xmlns:a16="http://schemas.microsoft.com/office/drawing/2014/main" val="3880041251"/>
                    </a:ext>
                  </a:extLst>
                </a:gridCol>
              </a:tblGrid>
              <a:tr h="190500">
                <a:tc>
                  <a:txBody>
                    <a:bodyPr/>
                    <a:lstStyle/>
                    <a:p>
                      <a:pPr algn="l" fontAlgn="b"/>
                      <a:endParaRPr lang="en-AU"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n-AU" sz="1100" b="1" i="0" u="none" strike="noStrike" dirty="0">
                          <a:solidFill>
                            <a:srgbClr val="00B050"/>
                          </a:solidFill>
                          <a:effectLst/>
                          <a:latin typeface="Calibri" panose="020F0502020204030204" pitchFamily="34" charset="0"/>
                        </a:rPr>
                        <a:t>White</a:t>
                      </a:r>
                    </a:p>
                  </a:txBody>
                  <a:tcPr marL="9525" marR="9525" marT="9525" marB="0" anchor="b">
                    <a:lnL>
                      <a:noFill/>
                    </a:lnL>
                    <a:lnR>
                      <a:noFill/>
                    </a:lnR>
                    <a:lnT>
                      <a:noFill/>
                    </a:lnT>
                    <a:lnB>
                      <a:noFill/>
                    </a:lnB>
                  </a:tcPr>
                </a:tc>
                <a:tc>
                  <a:txBody>
                    <a:bodyPr/>
                    <a:lstStyle/>
                    <a:p>
                      <a:pPr algn="ctr" fontAlgn="b"/>
                      <a:endParaRPr lang="en-AU"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n-AU" sz="1100" b="1" i="0" u="none" strike="noStrike" dirty="0">
                          <a:solidFill>
                            <a:srgbClr val="FF0000"/>
                          </a:solidFill>
                          <a:effectLst/>
                          <a:latin typeface="Calibri" panose="020F0502020204030204" pitchFamily="34" charset="0"/>
                        </a:rPr>
                        <a:t>Red</a:t>
                      </a:r>
                    </a:p>
                  </a:txBody>
                  <a:tcPr marL="9525" marR="9525" marT="9525" marB="0" anchor="b">
                    <a:lnL>
                      <a:noFill/>
                    </a:lnL>
                    <a:lnR>
                      <a:noFill/>
                    </a:lnR>
                    <a:lnT>
                      <a:noFill/>
                    </a:lnT>
                    <a:lnB>
                      <a:noFill/>
                    </a:lnB>
                  </a:tcPr>
                </a:tc>
                <a:tc>
                  <a:txBody>
                    <a:bodyPr/>
                    <a:lstStyle/>
                    <a:p>
                      <a:pPr algn="ctr" fontAlgn="b"/>
                      <a:endParaRPr lang="en-AU"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69149981"/>
                  </a:ext>
                </a:extLst>
              </a:tr>
              <a:tr h="190500">
                <a:tc>
                  <a:txBody>
                    <a:bodyPr/>
                    <a:lstStyle/>
                    <a:p>
                      <a:pPr algn="l" fontAlgn="b"/>
                      <a:endParaRPr lang="en-AU"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n-AU" sz="1100" b="1" i="0" u="none" strike="noStrike" dirty="0">
                          <a:solidFill>
                            <a:srgbClr val="000000"/>
                          </a:solidFill>
                          <a:effectLst/>
                          <a:latin typeface="Calibri" panose="020F0502020204030204" pitchFamily="34" charset="0"/>
                        </a:rPr>
                        <a:t>APEC</a:t>
                      </a:r>
                    </a:p>
                  </a:txBody>
                  <a:tcPr marL="9525" marR="9525" marT="9525" marB="0" anchor="b">
                    <a:lnL>
                      <a:noFill/>
                    </a:lnL>
                    <a:lnR>
                      <a:noFill/>
                    </a:lnR>
                    <a:lnT>
                      <a:noFill/>
                    </a:lnT>
                    <a:lnB>
                      <a:noFill/>
                    </a:lnB>
                  </a:tcPr>
                </a:tc>
                <a:tc>
                  <a:txBody>
                    <a:bodyPr/>
                    <a:lstStyle/>
                    <a:p>
                      <a:pPr algn="ctr" fontAlgn="b"/>
                      <a:r>
                        <a:rPr lang="en-AU" sz="1100" b="1" i="0" u="none" strike="noStrike" dirty="0">
                          <a:solidFill>
                            <a:srgbClr val="000000"/>
                          </a:solidFill>
                          <a:effectLst/>
                          <a:latin typeface="Calibri" panose="020F0502020204030204" pitchFamily="34" charset="0"/>
                        </a:rPr>
                        <a:t>IWAG</a:t>
                      </a:r>
                    </a:p>
                  </a:txBody>
                  <a:tcPr marL="9525" marR="9525" marT="9525" marB="0" anchor="b">
                    <a:lnL>
                      <a:noFill/>
                    </a:lnL>
                    <a:lnR>
                      <a:noFill/>
                    </a:lnR>
                    <a:lnT>
                      <a:noFill/>
                    </a:lnT>
                    <a:lnB>
                      <a:noFill/>
                    </a:lnB>
                  </a:tcPr>
                </a:tc>
                <a:tc>
                  <a:txBody>
                    <a:bodyPr/>
                    <a:lstStyle/>
                    <a:p>
                      <a:pPr algn="ctr" fontAlgn="b"/>
                      <a:r>
                        <a:rPr lang="en-AU" sz="1100" b="1" i="0" u="none" strike="noStrike" dirty="0">
                          <a:solidFill>
                            <a:srgbClr val="000000"/>
                          </a:solidFill>
                          <a:effectLst/>
                          <a:latin typeface="Calibri" panose="020F0502020204030204" pitchFamily="34" charset="0"/>
                        </a:rPr>
                        <a:t>APEC</a:t>
                      </a:r>
                    </a:p>
                  </a:txBody>
                  <a:tcPr marL="9525" marR="9525" marT="9525" marB="0" anchor="b">
                    <a:lnL>
                      <a:noFill/>
                    </a:lnL>
                    <a:lnR>
                      <a:noFill/>
                    </a:lnR>
                    <a:lnT>
                      <a:noFill/>
                    </a:lnT>
                    <a:lnB>
                      <a:noFill/>
                    </a:lnB>
                  </a:tcPr>
                </a:tc>
                <a:tc>
                  <a:txBody>
                    <a:bodyPr/>
                    <a:lstStyle/>
                    <a:p>
                      <a:pPr algn="ctr" fontAlgn="b"/>
                      <a:r>
                        <a:rPr lang="en-AU" sz="1100" b="1" i="0" u="none" strike="noStrike" dirty="0">
                          <a:solidFill>
                            <a:srgbClr val="000000"/>
                          </a:solidFill>
                          <a:effectLst/>
                          <a:latin typeface="Calibri" panose="020F0502020204030204" pitchFamily="34" charset="0"/>
                        </a:rPr>
                        <a:t>IWAG</a:t>
                      </a:r>
                    </a:p>
                  </a:txBody>
                  <a:tcPr marL="9525" marR="9525" marT="9525" marB="0" anchor="b">
                    <a:lnL>
                      <a:noFill/>
                    </a:lnL>
                    <a:lnR>
                      <a:noFill/>
                    </a:lnR>
                    <a:lnT>
                      <a:noFill/>
                    </a:lnT>
                    <a:lnB>
                      <a:noFill/>
                    </a:lnB>
                  </a:tcPr>
                </a:tc>
                <a:extLst>
                  <a:ext uri="{0D108BD9-81ED-4DB2-BD59-A6C34878D82A}">
                    <a16:rowId xmlns:a16="http://schemas.microsoft.com/office/drawing/2014/main" val="2769545288"/>
                  </a:ext>
                </a:extLst>
              </a:tr>
              <a:tr h="190500">
                <a:tc>
                  <a:txBody>
                    <a:bodyPr/>
                    <a:lstStyle/>
                    <a:p>
                      <a:pPr algn="l" fontAlgn="b"/>
                      <a:r>
                        <a:rPr lang="en-AU" sz="1100" b="0" i="0" u="none" strike="noStrike" dirty="0">
                          <a:solidFill>
                            <a:srgbClr val="000000"/>
                          </a:solidFill>
                          <a:effectLst/>
                          <a:latin typeface="Calibri" panose="020F0502020204030204" pitchFamily="34" charset="0"/>
                        </a:rPr>
                        <a:t>Mean</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6.29</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6.04</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6.36</a:t>
                      </a:r>
                    </a:p>
                  </a:txBody>
                  <a:tcPr marL="9525" marR="9525" marT="9525" marB="0" anchor="b">
                    <a:lnL>
                      <a:noFill/>
                    </a:lnL>
                    <a:lnR>
                      <a:noFill/>
                    </a:lnR>
                    <a:lnT>
                      <a:noFill/>
                    </a:lnT>
                    <a:lnB>
                      <a:noFill/>
                    </a:lnB>
                  </a:tcPr>
                </a:tc>
                <a:tc>
                  <a:txBody>
                    <a:bodyPr/>
                    <a:lstStyle/>
                    <a:p>
                      <a:pPr algn="ctr" fontAlgn="b"/>
                      <a:r>
                        <a:rPr lang="en-AU" sz="1100" b="0" i="0" u="none" strike="noStrike">
                          <a:solidFill>
                            <a:srgbClr val="000000"/>
                          </a:solidFill>
                          <a:effectLst/>
                          <a:latin typeface="Calibri" panose="020F0502020204030204" pitchFamily="34" charset="0"/>
                        </a:rPr>
                        <a:t>6.19</a:t>
                      </a:r>
                    </a:p>
                  </a:txBody>
                  <a:tcPr marL="9525" marR="9525" marT="9525" marB="0" anchor="b">
                    <a:lnL>
                      <a:noFill/>
                    </a:lnL>
                    <a:lnR>
                      <a:noFill/>
                    </a:lnR>
                    <a:lnT>
                      <a:noFill/>
                    </a:lnT>
                    <a:lnB>
                      <a:noFill/>
                    </a:lnB>
                  </a:tcPr>
                </a:tc>
                <a:extLst>
                  <a:ext uri="{0D108BD9-81ED-4DB2-BD59-A6C34878D82A}">
                    <a16:rowId xmlns:a16="http://schemas.microsoft.com/office/drawing/2014/main" val="3561110073"/>
                  </a:ext>
                </a:extLst>
              </a:tr>
              <a:tr h="190500">
                <a:tc>
                  <a:txBody>
                    <a:bodyPr/>
                    <a:lstStyle/>
                    <a:p>
                      <a:pPr algn="l" fontAlgn="b"/>
                      <a:r>
                        <a:rPr lang="en-AU" sz="1100" b="0" i="0" u="none" strike="noStrike" dirty="0">
                          <a:solidFill>
                            <a:srgbClr val="000000"/>
                          </a:solidFill>
                          <a:effectLst/>
                          <a:latin typeface="Calibri" panose="020F0502020204030204" pitchFamily="34" charset="0"/>
                        </a:rPr>
                        <a:t>Standard Deviation</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0.42</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0.35</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0.22</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0.17</a:t>
                      </a:r>
                    </a:p>
                  </a:txBody>
                  <a:tcPr marL="9525" marR="9525" marT="9525" marB="0" anchor="b">
                    <a:lnL>
                      <a:noFill/>
                    </a:lnL>
                    <a:lnR>
                      <a:noFill/>
                    </a:lnR>
                    <a:lnT>
                      <a:noFill/>
                    </a:lnT>
                    <a:lnB>
                      <a:noFill/>
                    </a:lnB>
                  </a:tcPr>
                </a:tc>
                <a:extLst>
                  <a:ext uri="{0D108BD9-81ED-4DB2-BD59-A6C34878D82A}">
                    <a16:rowId xmlns:a16="http://schemas.microsoft.com/office/drawing/2014/main" val="4203850356"/>
                  </a:ext>
                </a:extLst>
              </a:tr>
            </a:tbl>
          </a:graphicData>
        </a:graphic>
      </p:graphicFrame>
      <p:sp>
        <p:nvSpPr>
          <p:cNvPr id="10" name="Oval 9"/>
          <p:cNvSpPr/>
          <p:nvPr/>
        </p:nvSpPr>
        <p:spPr>
          <a:xfrm>
            <a:off x="2525698" y="3418115"/>
            <a:ext cx="130628" cy="130629"/>
          </a:xfrm>
          <a:prstGeom prst="ellipse">
            <a:avLst/>
          </a:prstGeom>
          <a:solidFill>
            <a:srgbClr val="FF0000">
              <a:alpha val="36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Oval 10"/>
          <p:cNvSpPr/>
          <p:nvPr/>
        </p:nvSpPr>
        <p:spPr>
          <a:xfrm>
            <a:off x="5573698" y="4611189"/>
            <a:ext cx="130628" cy="130629"/>
          </a:xfrm>
          <a:prstGeom prst="ellipse">
            <a:avLst/>
          </a:prstGeom>
          <a:solidFill>
            <a:srgbClr val="FF0000">
              <a:alpha val="36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Rectangle 11"/>
          <p:cNvSpPr/>
          <p:nvPr/>
        </p:nvSpPr>
        <p:spPr>
          <a:xfrm>
            <a:off x="2282130" y="5026803"/>
            <a:ext cx="1549157" cy="200705"/>
          </a:xfrm>
          <a:prstGeom prst="rect">
            <a:avLst/>
          </a:prstGeom>
          <a:solidFill>
            <a:srgbClr val="FF0000">
              <a:alpha val="3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100" dirty="0">
                <a:solidFill>
                  <a:schemeClr val="tx1"/>
                </a:solidFill>
              </a:rPr>
              <a:t>APEC</a:t>
            </a:r>
          </a:p>
        </p:txBody>
      </p:sp>
      <p:cxnSp>
        <p:nvCxnSpPr>
          <p:cNvPr id="13" name="Straight Arrow Connector 12"/>
          <p:cNvCxnSpPr/>
          <p:nvPr/>
        </p:nvCxnSpPr>
        <p:spPr>
          <a:xfrm flipV="1">
            <a:off x="3829100" y="2354341"/>
            <a:ext cx="0" cy="27256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2282764" y="3833233"/>
            <a:ext cx="0" cy="11945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1917254" y="4649377"/>
            <a:ext cx="1347516" cy="177687"/>
          </a:xfrm>
          <a:prstGeom prst="rect">
            <a:avLst/>
          </a:prstGeom>
          <a:solidFill>
            <a:srgbClr val="92D050">
              <a:alpha val="34000"/>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AU" sz="1200" dirty="0">
                <a:solidFill>
                  <a:srgbClr val="000000"/>
                </a:solidFill>
                <a:latin typeface="Calibri" panose="020F0502020204030204" pitchFamily="34" charset="0"/>
              </a:rPr>
              <a:t>IWAG</a:t>
            </a:r>
          </a:p>
        </p:txBody>
      </p:sp>
      <p:cxnSp>
        <p:nvCxnSpPr>
          <p:cNvPr id="16" name="Straight Arrow Connector 15"/>
          <p:cNvCxnSpPr/>
          <p:nvPr/>
        </p:nvCxnSpPr>
        <p:spPr>
          <a:xfrm flipV="1">
            <a:off x="1917254" y="4079966"/>
            <a:ext cx="0" cy="658254"/>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V="1">
            <a:off x="3264770" y="2856411"/>
            <a:ext cx="0" cy="1943359"/>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5502669" y="5035315"/>
            <a:ext cx="1544138" cy="200705"/>
          </a:xfrm>
          <a:prstGeom prst="rect">
            <a:avLst/>
          </a:prstGeom>
          <a:solidFill>
            <a:srgbClr val="FF0000">
              <a:alpha val="3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100" dirty="0">
                <a:solidFill>
                  <a:schemeClr val="tx1"/>
                </a:solidFill>
              </a:rPr>
              <a:t>APEC</a:t>
            </a:r>
          </a:p>
        </p:txBody>
      </p:sp>
      <p:cxnSp>
        <p:nvCxnSpPr>
          <p:cNvPr id="26" name="Straight Arrow Connector 25"/>
          <p:cNvCxnSpPr/>
          <p:nvPr/>
        </p:nvCxnSpPr>
        <p:spPr>
          <a:xfrm flipV="1">
            <a:off x="5502669" y="4799770"/>
            <a:ext cx="0" cy="2802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V="1">
            <a:off x="7046807" y="3352800"/>
            <a:ext cx="0" cy="17828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4948638" y="3549581"/>
            <a:ext cx="1350892" cy="177687"/>
          </a:xfrm>
          <a:prstGeom prst="rect">
            <a:avLst/>
          </a:prstGeom>
          <a:solidFill>
            <a:srgbClr val="92D050">
              <a:alpha val="34000"/>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AU" sz="1200" dirty="0">
                <a:solidFill>
                  <a:srgbClr val="000000"/>
                </a:solidFill>
                <a:latin typeface="Calibri" panose="020F0502020204030204" pitchFamily="34" charset="0"/>
              </a:rPr>
              <a:t>IWAG</a:t>
            </a:r>
          </a:p>
        </p:txBody>
      </p:sp>
      <p:cxnSp>
        <p:nvCxnSpPr>
          <p:cNvPr id="31" name="Straight Arrow Connector 30"/>
          <p:cNvCxnSpPr/>
          <p:nvPr/>
        </p:nvCxnSpPr>
        <p:spPr>
          <a:xfrm>
            <a:off x="6293310" y="3697260"/>
            <a:ext cx="0" cy="382706"/>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4947836" y="3727740"/>
            <a:ext cx="0" cy="1575780"/>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37" name="Rectangle: Rounded Corners 36"/>
          <p:cNvSpPr/>
          <p:nvPr/>
        </p:nvSpPr>
        <p:spPr>
          <a:xfrm>
            <a:off x="956419" y="2181998"/>
            <a:ext cx="1079863" cy="559913"/>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AU" sz="1400" dirty="0"/>
              <a:t>Range 1.2 g/L</a:t>
            </a:r>
          </a:p>
        </p:txBody>
      </p:sp>
      <p:sp>
        <p:nvSpPr>
          <p:cNvPr id="38" name="Rectangle: Rounded Corners 37"/>
          <p:cNvSpPr/>
          <p:nvPr/>
        </p:nvSpPr>
        <p:spPr>
          <a:xfrm>
            <a:off x="5298178" y="2181998"/>
            <a:ext cx="1079863" cy="559913"/>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AU" sz="1400" dirty="0"/>
              <a:t>Range 0.7 g/L</a:t>
            </a:r>
          </a:p>
        </p:txBody>
      </p:sp>
    </p:spTree>
    <p:extLst>
      <p:ext uri="{BB962C8B-B14F-4D97-AF65-F5344CB8AC3E}">
        <p14:creationId xmlns:p14="http://schemas.microsoft.com/office/powerpoint/2010/main" val="39366219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0"/>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4"/>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5" grpId="0" animBg="1"/>
      <p:bldP spid="25" grpId="0" animBg="1"/>
      <p:bldP spid="30" grpId="0" animBg="1"/>
      <p:bldP spid="37" grpId="0" animBg="1"/>
      <p:bldP spid="3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18386"/>
            <a:ext cx="7200900" cy="1142385"/>
          </a:xfrm>
        </p:spPr>
        <p:txBody>
          <a:bodyPr/>
          <a:lstStyle/>
          <a:p>
            <a:r>
              <a:rPr lang="en-AU" dirty="0"/>
              <a:t>Reducing Sugar</a:t>
            </a:r>
          </a:p>
        </p:txBody>
      </p:sp>
      <p:sp>
        <p:nvSpPr>
          <p:cNvPr id="4" name="Slide Number Placeholder 3"/>
          <p:cNvSpPr>
            <a:spLocks noGrp="1"/>
          </p:cNvSpPr>
          <p:nvPr>
            <p:ph type="sldNum" sz="quarter" idx="12"/>
          </p:nvPr>
        </p:nvSpPr>
        <p:spPr/>
        <p:txBody>
          <a:bodyPr/>
          <a:lstStyle/>
          <a:p>
            <a:fld id="{E31375A4-56A4-47D6-9801-1991572033F7}" type="slidenum">
              <a:rPr lang="en-US" smtClean="0"/>
              <a:t>9</a:t>
            </a:fld>
            <a:endParaRPr lang="en-US"/>
          </a:p>
        </p:txBody>
      </p:sp>
      <p:sp>
        <p:nvSpPr>
          <p:cNvPr id="5" name="Footer Placeholder 4"/>
          <p:cNvSpPr>
            <a:spLocks noGrp="1"/>
          </p:cNvSpPr>
          <p:nvPr>
            <p:ph type="ftr" sz="quarter" idx="11"/>
          </p:nvPr>
        </p:nvSpPr>
        <p:spPr/>
        <p:txBody>
          <a:bodyPr/>
          <a:lstStyle/>
          <a:p>
            <a:r>
              <a:rPr lang="en-US"/>
              <a:t>APEC Wine Regulatory Forum |  October 6-7, 2016</a:t>
            </a:r>
            <a:endParaRPr lang="en-US" dirty="0"/>
          </a:p>
        </p:txBody>
      </p:sp>
      <p:sp>
        <p:nvSpPr>
          <p:cNvPr id="6" name="Date Placeholder 5"/>
          <p:cNvSpPr>
            <a:spLocks noGrp="1"/>
          </p:cNvSpPr>
          <p:nvPr>
            <p:ph type="dt" sz="half" idx="10"/>
          </p:nvPr>
        </p:nvSpPr>
        <p:spPr/>
        <p:txBody>
          <a:bodyPr/>
          <a:lstStyle/>
          <a:p>
            <a:r>
              <a:rPr lang="en-US"/>
              <a:t>Ottawa, Canada</a:t>
            </a:r>
            <a:endParaRPr lang="en-US" dirty="0"/>
          </a:p>
        </p:txBody>
      </p:sp>
      <p:pic>
        <p:nvPicPr>
          <p:cNvPr id="7" name="Picture 6"/>
          <p:cNvPicPr>
            <a:picLocks noChangeAspect="1"/>
          </p:cNvPicPr>
          <p:nvPr/>
        </p:nvPicPr>
        <p:blipFill>
          <a:blip r:embed="rId2"/>
          <a:stretch>
            <a:fillRect/>
          </a:stretch>
        </p:blipFill>
        <p:spPr>
          <a:xfrm>
            <a:off x="237368" y="1351836"/>
            <a:ext cx="4334632" cy="4334632"/>
          </a:xfrm>
          <a:prstGeom prst="rect">
            <a:avLst/>
          </a:prstGeom>
        </p:spPr>
      </p:pic>
      <p:pic>
        <p:nvPicPr>
          <p:cNvPr id="8" name="Picture 7"/>
          <p:cNvPicPr>
            <a:picLocks noChangeAspect="1"/>
          </p:cNvPicPr>
          <p:nvPr/>
        </p:nvPicPr>
        <p:blipFill>
          <a:blip r:embed="rId3"/>
          <a:stretch>
            <a:fillRect/>
          </a:stretch>
        </p:blipFill>
        <p:spPr>
          <a:xfrm>
            <a:off x="4573330" y="1351836"/>
            <a:ext cx="4334632" cy="4334632"/>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3642187603"/>
              </p:ext>
            </p:extLst>
          </p:nvPr>
        </p:nvGraphicFramePr>
        <p:xfrm>
          <a:off x="4382687" y="339379"/>
          <a:ext cx="3996000" cy="748665"/>
        </p:xfrm>
        <a:graphic>
          <a:graphicData uri="http://schemas.openxmlformats.org/drawingml/2006/table">
            <a:tbl>
              <a:tblPr/>
              <a:tblGrid>
                <a:gridCol w="1116000">
                  <a:extLst>
                    <a:ext uri="{9D8B030D-6E8A-4147-A177-3AD203B41FA5}">
                      <a16:colId xmlns:a16="http://schemas.microsoft.com/office/drawing/2014/main" val="1946744148"/>
                    </a:ext>
                  </a:extLst>
                </a:gridCol>
                <a:gridCol w="720000">
                  <a:extLst>
                    <a:ext uri="{9D8B030D-6E8A-4147-A177-3AD203B41FA5}">
                      <a16:colId xmlns:a16="http://schemas.microsoft.com/office/drawing/2014/main" val="1411134715"/>
                    </a:ext>
                  </a:extLst>
                </a:gridCol>
                <a:gridCol w="720000">
                  <a:extLst>
                    <a:ext uri="{9D8B030D-6E8A-4147-A177-3AD203B41FA5}">
                      <a16:colId xmlns:a16="http://schemas.microsoft.com/office/drawing/2014/main" val="2464121640"/>
                    </a:ext>
                  </a:extLst>
                </a:gridCol>
                <a:gridCol w="720000">
                  <a:extLst>
                    <a:ext uri="{9D8B030D-6E8A-4147-A177-3AD203B41FA5}">
                      <a16:colId xmlns:a16="http://schemas.microsoft.com/office/drawing/2014/main" val="4150801765"/>
                    </a:ext>
                  </a:extLst>
                </a:gridCol>
                <a:gridCol w="720000">
                  <a:extLst>
                    <a:ext uri="{9D8B030D-6E8A-4147-A177-3AD203B41FA5}">
                      <a16:colId xmlns:a16="http://schemas.microsoft.com/office/drawing/2014/main" val="3187457161"/>
                    </a:ext>
                  </a:extLst>
                </a:gridCol>
              </a:tblGrid>
              <a:tr h="121457">
                <a:tc>
                  <a:txBody>
                    <a:bodyPr/>
                    <a:lstStyle/>
                    <a:p>
                      <a:pPr algn="l" fontAlgn="b"/>
                      <a:endParaRPr lang="en-AU"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n-AU" sz="1100" b="1" i="0" u="none" strike="noStrike" dirty="0">
                          <a:solidFill>
                            <a:srgbClr val="00B050"/>
                          </a:solidFill>
                          <a:effectLst/>
                          <a:latin typeface="Calibri" panose="020F0502020204030204" pitchFamily="34" charset="0"/>
                        </a:rPr>
                        <a:t>White</a:t>
                      </a:r>
                    </a:p>
                  </a:txBody>
                  <a:tcPr marL="9525" marR="9525" marT="9525" marB="0" anchor="b">
                    <a:lnL>
                      <a:noFill/>
                    </a:lnL>
                    <a:lnR>
                      <a:noFill/>
                    </a:lnR>
                    <a:lnT>
                      <a:noFill/>
                    </a:lnT>
                    <a:lnB>
                      <a:noFill/>
                    </a:lnB>
                  </a:tcPr>
                </a:tc>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n-AU" sz="1100" b="1" i="0" u="none" strike="noStrike" dirty="0">
                          <a:solidFill>
                            <a:srgbClr val="FF0000"/>
                          </a:solidFill>
                          <a:effectLst/>
                          <a:latin typeface="Calibri" panose="020F0502020204030204" pitchFamily="34" charset="0"/>
                        </a:rPr>
                        <a:t>Red</a:t>
                      </a:r>
                    </a:p>
                  </a:txBody>
                  <a:tcPr marL="9525" marR="9525" marT="9525" marB="0" anchor="b">
                    <a:lnL>
                      <a:noFill/>
                    </a:lnL>
                    <a:lnR>
                      <a:noFill/>
                    </a:lnR>
                    <a:lnT>
                      <a:noFill/>
                    </a:lnT>
                    <a:lnB>
                      <a:noFill/>
                    </a:lnB>
                  </a:tcPr>
                </a:tc>
                <a:tc>
                  <a:txBody>
                    <a:bodyPr/>
                    <a:lstStyle/>
                    <a:p>
                      <a:pPr algn="ctr" fontAlgn="b"/>
                      <a:endParaRPr lang="en-AU"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455834326"/>
                  </a:ext>
                </a:extLst>
              </a:tr>
              <a:tr h="190500">
                <a:tc>
                  <a:txBody>
                    <a:bodyPr/>
                    <a:lstStyle/>
                    <a:p>
                      <a:pPr algn="l" fontAlgn="b"/>
                      <a:endParaRPr lang="en-AU"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n-AU" sz="1100" b="1" i="0" u="none" strike="noStrike" dirty="0">
                          <a:solidFill>
                            <a:srgbClr val="000000"/>
                          </a:solidFill>
                          <a:effectLst/>
                          <a:latin typeface="Calibri" panose="020F0502020204030204" pitchFamily="34" charset="0"/>
                        </a:rPr>
                        <a:t>APEC</a:t>
                      </a:r>
                    </a:p>
                  </a:txBody>
                  <a:tcPr marL="9525" marR="9525" marT="9525" marB="0" anchor="b">
                    <a:lnL>
                      <a:noFill/>
                    </a:lnL>
                    <a:lnR>
                      <a:noFill/>
                    </a:lnR>
                    <a:lnT>
                      <a:noFill/>
                    </a:lnT>
                    <a:lnB>
                      <a:noFill/>
                    </a:lnB>
                  </a:tcPr>
                </a:tc>
                <a:tc>
                  <a:txBody>
                    <a:bodyPr/>
                    <a:lstStyle/>
                    <a:p>
                      <a:pPr algn="ctr" fontAlgn="b"/>
                      <a:r>
                        <a:rPr lang="en-AU" sz="1100" b="1" i="0" u="none" strike="noStrike" dirty="0">
                          <a:solidFill>
                            <a:srgbClr val="000000"/>
                          </a:solidFill>
                          <a:effectLst/>
                          <a:latin typeface="Calibri" panose="020F0502020204030204" pitchFamily="34" charset="0"/>
                        </a:rPr>
                        <a:t>IWAG</a:t>
                      </a:r>
                    </a:p>
                  </a:txBody>
                  <a:tcPr marL="9525" marR="9525" marT="9525" marB="0" anchor="b">
                    <a:lnL>
                      <a:noFill/>
                    </a:lnL>
                    <a:lnR>
                      <a:noFill/>
                    </a:lnR>
                    <a:lnT>
                      <a:noFill/>
                    </a:lnT>
                    <a:lnB>
                      <a:noFill/>
                    </a:lnB>
                  </a:tcPr>
                </a:tc>
                <a:tc>
                  <a:txBody>
                    <a:bodyPr/>
                    <a:lstStyle/>
                    <a:p>
                      <a:pPr algn="ctr" fontAlgn="b"/>
                      <a:r>
                        <a:rPr lang="en-AU" sz="1100" b="1" i="0" u="none" strike="noStrike" dirty="0">
                          <a:solidFill>
                            <a:srgbClr val="000000"/>
                          </a:solidFill>
                          <a:effectLst/>
                          <a:latin typeface="Calibri" panose="020F0502020204030204" pitchFamily="34" charset="0"/>
                        </a:rPr>
                        <a:t>APEC</a:t>
                      </a:r>
                    </a:p>
                  </a:txBody>
                  <a:tcPr marL="9525" marR="9525" marT="9525" marB="0" anchor="b">
                    <a:lnL>
                      <a:noFill/>
                    </a:lnL>
                    <a:lnR>
                      <a:noFill/>
                    </a:lnR>
                    <a:lnT>
                      <a:noFill/>
                    </a:lnT>
                    <a:lnB>
                      <a:noFill/>
                    </a:lnB>
                  </a:tcPr>
                </a:tc>
                <a:tc>
                  <a:txBody>
                    <a:bodyPr/>
                    <a:lstStyle/>
                    <a:p>
                      <a:pPr algn="ctr" fontAlgn="b"/>
                      <a:r>
                        <a:rPr lang="en-AU" sz="1100" b="1" i="0" u="none" strike="noStrike" dirty="0">
                          <a:solidFill>
                            <a:srgbClr val="000000"/>
                          </a:solidFill>
                          <a:effectLst/>
                          <a:latin typeface="Calibri" panose="020F0502020204030204" pitchFamily="34" charset="0"/>
                        </a:rPr>
                        <a:t>IWAG</a:t>
                      </a:r>
                    </a:p>
                  </a:txBody>
                  <a:tcPr marL="9525" marR="9525" marT="9525" marB="0" anchor="b">
                    <a:lnL>
                      <a:noFill/>
                    </a:lnL>
                    <a:lnR>
                      <a:noFill/>
                    </a:lnR>
                    <a:lnT>
                      <a:noFill/>
                    </a:lnT>
                    <a:lnB>
                      <a:noFill/>
                    </a:lnB>
                  </a:tcPr>
                </a:tc>
                <a:extLst>
                  <a:ext uri="{0D108BD9-81ED-4DB2-BD59-A6C34878D82A}">
                    <a16:rowId xmlns:a16="http://schemas.microsoft.com/office/drawing/2014/main" val="1811063001"/>
                  </a:ext>
                </a:extLst>
              </a:tr>
              <a:tr h="190500">
                <a:tc>
                  <a:txBody>
                    <a:bodyPr/>
                    <a:lstStyle/>
                    <a:p>
                      <a:pPr algn="l" fontAlgn="b"/>
                      <a:r>
                        <a:rPr lang="en-AU" sz="1100" b="0" i="0" u="none" strike="noStrike" dirty="0">
                          <a:solidFill>
                            <a:srgbClr val="000000"/>
                          </a:solidFill>
                          <a:effectLst/>
                          <a:latin typeface="Calibri" panose="020F0502020204030204" pitchFamily="34" charset="0"/>
                        </a:rPr>
                        <a:t>Mean</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8.22</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9.12</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5.95</a:t>
                      </a:r>
                    </a:p>
                  </a:txBody>
                  <a:tcPr marL="9525" marR="9525" marT="9525" marB="0" anchor="b">
                    <a:lnL>
                      <a:noFill/>
                    </a:lnL>
                    <a:lnR>
                      <a:noFill/>
                    </a:lnR>
                    <a:lnT>
                      <a:noFill/>
                    </a:lnT>
                    <a:lnB>
                      <a:noFill/>
                    </a:lnB>
                  </a:tcPr>
                </a:tc>
                <a:tc>
                  <a:txBody>
                    <a:bodyPr/>
                    <a:lstStyle/>
                    <a:p>
                      <a:pPr algn="ctr" fontAlgn="b"/>
                      <a:r>
                        <a:rPr lang="en-AU" sz="1100" b="0" i="0" u="none" strike="noStrike">
                          <a:solidFill>
                            <a:srgbClr val="000000"/>
                          </a:solidFill>
                          <a:effectLst/>
                          <a:latin typeface="Calibri" panose="020F0502020204030204" pitchFamily="34" charset="0"/>
                        </a:rPr>
                        <a:t>5.65</a:t>
                      </a:r>
                    </a:p>
                  </a:txBody>
                  <a:tcPr marL="9525" marR="9525" marT="9525" marB="0" anchor="b">
                    <a:lnL>
                      <a:noFill/>
                    </a:lnL>
                    <a:lnR>
                      <a:noFill/>
                    </a:lnR>
                    <a:lnT>
                      <a:noFill/>
                    </a:lnT>
                    <a:lnB>
                      <a:noFill/>
                    </a:lnB>
                  </a:tcPr>
                </a:tc>
                <a:extLst>
                  <a:ext uri="{0D108BD9-81ED-4DB2-BD59-A6C34878D82A}">
                    <a16:rowId xmlns:a16="http://schemas.microsoft.com/office/drawing/2014/main" val="556319709"/>
                  </a:ext>
                </a:extLst>
              </a:tr>
              <a:tr h="190500">
                <a:tc>
                  <a:txBody>
                    <a:bodyPr/>
                    <a:lstStyle/>
                    <a:p>
                      <a:pPr algn="l" fontAlgn="b"/>
                      <a:r>
                        <a:rPr lang="en-AU" sz="1100" b="0" i="0" u="none" strike="noStrike" dirty="0">
                          <a:solidFill>
                            <a:srgbClr val="000000"/>
                          </a:solidFill>
                          <a:effectLst/>
                          <a:latin typeface="Calibri" panose="020F0502020204030204" pitchFamily="34" charset="0"/>
                        </a:rPr>
                        <a:t>Standard Deviation</a:t>
                      </a:r>
                    </a:p>
                  </a:txBody>
                  <a:tcPr marL="9525" marR="9525" marT="9525" marB="0" anchor="b">
                    <a:lnL>
                      <a:noFill/>
                    </a:lnL>
                    <a:lnR>
                      <a:noFill/>
                    </a:lnR>
                    <a:lnT>
                      <a:noFill/>
                    </a:lnT>
                    <a:lnB>
                      <a:noFill/>
                    </a:lnB>
                  </a:tcPr>
                </a:tc>
                <a:tc>
                  <a:txBody>
                    <a:bodyPr/>
                    <a:lstStyle/>
                    <a:p>
                      <a:pPr algn="ctr" fontAlgn="b"/>
                      <a:r>
                        <a:rPr lang="en-AU" sz="1100" b="0" i="0" u="none" strike="noStrike">
                          <a:solidFill>
                            <a:srgbClr val="000000"/>
                          </a:solidFill>
                          <a:effectLst/>
                          <a:latin typeface="Calibri" panose="020F0502020204030204" pitchFamily="34" charset="0"/>
                        </a:rPr>
                        <a:t>1.08</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0.52</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1.89</a:t>
                      </a:r>
                    </a:p>
                  </a:txBody>
                  <a:tcPr marL="9525" marR="9525" marT="9525" marB="0" anchor="b">
                    <a:lnL>
                      <a:noFill/>
                    </a:lnL>
                    <a:lnR>
                      <a:noFill/>
                    </a:lnR>
                    <a:lnT>
                      <a:noFill/>
                    </a:lnT>
                    <a:lnB>
                      <a:noFill/>
                    </a:lnB>
                  </a:tcPr>
                </a:tc>
                <a:tc>
                  <a:txBody>
                    <a:bodyPr/>
                    <a:lstStyle/>
                    <a:p>
                      <a:pPr algn="ctr" fontAlgn="b"/>
                      <a:r>
                        <a:rPr lang="en-AU" sz="1100" b="0" i="0" u="none" strike="noStrike" dirty="0">
                          <a:solidFill>
                            <a:srgbClr val="000000"/>
                          </a:solidFill>
                          <a:effectLst/>
                          <a:latin typeface="Calibri" panose="020F0502020204030204" pitchFamily="34" charset="0"/>
                        </a:rPr>
                        <a:t>0.54</a:t>
                      </a:r>
                    </a:p>
                  </a:txBody>
                  <a:tcPr marL="9525" marR="9525" marT="9525" marB="0" anchor="b">
                    <a:lnL>
                      <a:noFill/>
                    </a:lnL>
                    <a:lnR>
                      <a:noFill/>
                    </a:lnR>
                    <a:lnT>
                      <a:noFill/>
                    </a:lnT>
                    <a:lnB>
                      <a:noFill/>
                    </a:lnB>
                  </a:tcPr>
                </a:tc>
                <a:extLst>
                  <a:ext uri="{0D108BD9-81ED-4DB2-BD59-A6C34878D82A}">
                    <a16:rowId xmlns:a16="http://schemas.microsoft.com/office/drawing/2014/main" val="726228043"/>
                  </a:ext>
                </a:extLst>
              </a:tr>
            </a:tbl>
          </a:graphicData>
        </a:graphic>
      </p:graphicFrame>
      <p:sp>
        <p:nvSpPr>
          <p:cNvPr id="10" name="Oval 9"/>
          <p:cNvSpPr/>
          <p:nvPr/>
        </p:nvSpPr>
        <p:spPr>
          <a:xfrm>
            <a:off x="3457515" y="2547257"/>
            <a:ext cx="130628" cy="130629"/>
          </a:xfrm>
          <a:prstGeom prst="ellipse">
            <a:avLst/>
          </a:prstGeom>
          <a:solidFill>
            <a:srgbClr val="FF0000">
              <a:alpha val="36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Oval 10"/>
          <p:cNvSpPr/>
          <p:nvPr/>
        </p:nvSpPr>
        <p:spPr>
          <a:xfrm>
            <a:off x="6250059" y="3966754"/>
            <a:ext cx="130628" cy="130629"/>
          </a:xfrm>
          <a:prstGeom prst="ellipse">
            <a:avLst/>
          </a:prstGeom>
          <a:solidFill>
            <a:srgbClr val="FF0000">
              <a:alpha val="36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Rectangle 11"/>
          <p:cNvSpPr/>
          <p:nvPr/>
        </p:nvSpPr>
        <p:spPr>
          <a:xfrm>
            <a:off x="1676642" y="4959256"/>
            <a:ext cx="2063447" cy="198340"/>
          </a:xfrm>
          <a:prstGeom prst="rect">
            <a:avLst/>
          </a:prstGeom>
          <a:solidFill>
            <a:srgbClr val="FF0000">
              <a:alpha val="3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100" dirty="0">
                <a:solidFill>
                  <a:schemeClr val="tx1"/>
                </a:solidFill>
              </a:rPr>
              <a:t>APEC</a:t>
            </a:r>
          </a:p>
        </p:txBody>
      </p:sp>
      <p:cxnSp>
        <p:nvCxnSpPr>
          <p:cNvPr id="13" name="Straight Arrow Connector 12"/>
          <p:cNvCxnSpPr/>
          <p:nvPr/>
        </p:nvCxnSpPr>
        <p:spPr>
          <a:xfrm flipV="1">
            <a:off x="3733305" y="2447109"/>
            <a:ext cx="0" cy="25197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1677760" y="4328160"/>
            <a:ext cx="0" cy="6342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3032635" y="4499244"/>
            <a:ext cx="980388" cy="165660"/>
          </a:xfrm>
          <a:prstGeom prst="rect">
            <a:avLst/>
          </a:prstGeom>
          <a:solidFill>
            <a:srgbClr val="92D050">
              <a:alpha val="34000"/>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AU" sz="1200" dirty="0">
                <a:solidFill>
                  <a:srgbClr val="000000"/>
                </a:solidFill>
                <a:latin typeface="Calibri" panose="020F0502020204030204" pitchFamily="34" charset="0"/>
              </a:rPr>
              <a:t>IWAG</a:t>
            </a:r>
          </a:p>
        </p:txBody>
      </p:sp>
      <p:cxnSp>
        <p:nvCxnSpPr>
          <p:cNvPr id="16" name="Straight Arrow Connector 15"/>
          <p:cNvCxnSpPr/>
          <p:nvPr/>
        </p:nvCxnSpPr>
        <p:spPr>
          <a:xfrm flipV="1">
            <a:off x="3034003" y="3100251"/>
            <a:ext cx="0" cy="1412137"/>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V="1">
            <a:off x="4013707" y="2177143"/>
            <a:ext cx="0" cy="2335245"/>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5434270" y="4905186"/>
            <a:ext cx="2107232" cy="200572"/>
          </a:xfrm>
          <a:prstGeom prst="rect">
            <a:avLst/>
          </a:prstGeom>
          <a:solidFill>
            <a:srgbClr val="FF0000">
              <a:alpha val="3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100" dirty="0">
                <a:solidFill>
                  <a:schemeClr val="tx1"/>
                </a:solidFill>
              </a:rPr>
              <a:t>APEC</a:t>
            </a:r>
          </a:p>
        </p:txBody>
      </p:sp>
      <p:cxnSp>
        <p:nvCxnSpPr>
          <p:cNvPr id="27" name="Straight Arrow Connector 26"/>
          <p:cNvCxnSpPr/>
          <p:nvPr/>
        </p:nvCxnSpPr>
        <p:spPr>
          <a:xfrm flipV="1">
            <a:off x="7541502" y="2917371"/>
            <a:ext cx="0" cy="19878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V="1">
            <a:off x="5435630" y="4859383"/>
            <a:ext cx="0" cy="458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6007763" y="2882040"/>
            <a:ext cx="611902" cy="181614"/>
          </a:xfrm>
          <a:prstGeom prst="rect">
            <a:avLst/>
          </a:prstGeom>
          <a:solidFill>
            <a:srgbClr val="92D050">
              <a:alpha val="34000"/>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
            <a:r>
              <a:rPr lang="en-AU" sz="1200" dirty="0">
                <a:solidFill>
                  <a:srgbClr val="000000"/>
                </a:solidFill>
                <a:latin typeface="Calibri" panose="020F0502020204030204" pitchFamily="34" charset="0"/>
              </a:rPr>
              <a:t>IWAG</a:t>
            </a:r>
          </a:p>
        </p:txBody>
      </p:sp>
      <p:cxnSp>
        <p:nvCxnSpPr>
          <p:cNvPr id="32" name="Straight Arrow Connector 31"/>
          <p:cNvCxnSpPr/>
          <p:nvPr/>
        </p:nvCxnSpPr>
        <p:spPr>
          <a:xfrm>
            <a:off x="6007763" y="3063654"/>
            <a:ext cx="0" cy="1264506"/>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6619665" y="3068008"/>
            <a:ext cx="0" cy="638951"/>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41" name="Rectangle: Rounded Corners 40"/>
          <p:cNvSpPr/>
          <p:nvPr/>
        </p:nvSpPr>
        <p:spPr>
          <a:xfrm>
            <a:off x="740228" y="2070076"/>
            <a:ext cx="1079863" cy="559913"/>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AU" sz="1400" dirty="0"/>
              <a:t>Range 3.2 g/L</a:t>
            </a:r>
          </a:p>
        </p:txBody>
      </p:sp>
      <p:sp>
        <p:nvSpPr>
          <p:cNvPr id="42" name="Rectangle: Rounded Corners 41"/>
          <p:cNvSpPr/>
          <p:nvPr/>
        </p:nvSpPr>
        <p:spPr>
          <a:xfrm>
            <a:off x="5434270" y="2063871"/>
            <a:ext cx="1079863" cy="559913"/>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AU" sz="1400" dirty="0"/>
              <a:t>Range 5.6 g/L</a:t>
            </a:r>
          </a:p>
        </p:txBody>
      </p:sp>
    </p:spTree>
    <p:extLst>
      <p:ext uri="{BB962C8B-B14F-4D97-AF65-F5344CB8AC3E}">
        <p14:creationId xmlns:p14="http://schemas.microsoft.com/office/powerpoint/2010/main" val="4156374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4"/>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5" grpId="0" animBg="1"/>
      <p:bldP spid="26" grpId="0" animBg="1"/>
      <p:bldP spid="31" grpId="0" animBg="1"/>
      <p:bldP spid="41" grpId="0" animBg="1"/>
      <p:bldP spid="42" grpId="0" animBg="1"/>
    </p:bldLst>
  </p:timing>
</p:sld>
</file>

<file path=ppt/theme/theme1.xml><?xml version="1.0" encoding="utf-8"?>
<a:theme xmlns:a="http://schemas.openxmlformats.org/drawingml/2006/main" name="Diamond Grid 16x9">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15_4109default" id="{E728D685-11FC-4812-BA85-57AC6F9C9F40}" vid="{BC4E008B-95FF-4815-904E-143A8EDFC1D4}"/>
    </a:ext>
  </a:extLst>
</a:theme>
</file>

<file path=ppt/theme/theme2.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7087C0F-7449-45C4-B248-63D02665BF1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Business diamond grid presentation (widescreen)</Template>
  <TotalTime>0</TotalTime>
  <Words>1111</Words>
  <Application>Microsoft Office PowerPoint</Application>
  <PresentationFormat>On-screen Show (4:3)</PresentationFormat>
  <Paragraphs>303</Paragraphs>
  <Slides>18</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Diamond Grid 16x9</vt:lpstr>
      <vt:lpstr>Enhanced Risk Control  Working Group</vt:lpstr>
      <vt:lpstr>Enhanced Risk Controls- Activities</vt:lpstr>
      <vt:lpstr>2016 Ring Test Program</vt:lpstr>
      <vt:lpstr>The program</vt:lpstr>
      <vt:lpstr>Participation</vt:lpstr>
      <vt:lpstr>Alcohol</vt:lpstr>
      <vt:lpstr>Total Sulfur Dioxide</vt:lpstr>
      <vt:lpstr>Titratable Acidity (pH8.2)</vt:lpstr>
      <vt:lpstr>Reducing Sugar</vt:lpstr>
      <vt:lpstr>Glucose + Fructose</vt:lpstr>
      <vt:lpstr>Combined Sugars</vt:lpstr>
      <vt:lpstr>Copper</vt:lpstr>
      <vt:lpstr>Iron</vt:lpstr>
      <vt:lpstr>Manganese</vt:lpstr>
      <vt:lpstr>Methanol</vt:lpstr>
      <vt:lpstr>Summary of  Program Results</vt:lpstr>
      <vt:lpstr>Laboratory Methods Workshop</vt:lpstr>
      <vt:lpstr>Going Forward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Enhanced Risk Control  Working Group</dc:title>
  <dc:creator/>
  <cp:keywords/>
  <cp:lastModifiedBy/>
  <cp:revision>2</cp:revision>
  <dcterms:created xsi:type="dcterms:W3CDTF">2016-08-31T23:08:32Z</dcterms:created>
  <dcterms:modified xsi:type="dcterms:W3CDTF">2016-09-27T23:52:21Z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TC030310159991</vt:lpwstr>
  </property>
</Properties>
</file>