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B37"/>
    <a:srgbClr val="ED2127"/>
    <a:srgbClr val="9A3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94" d="100"/>
          <a:sy n="94" d="100"/>
        </p:scale>
        <p:origin x="4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6DE15-7452-49EA-8B65-2FC3EED50210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89A6C-963F-46C4-AEB5-E83583FD8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9A6C-963F-46C4-AEB5-E83583FD82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93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A292-A357-49B5-8006-60FC687E3FD4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7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2077A-8EAF-403A-A854-767F028DA0ED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7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5636-3DC9-4476-89D3-612F8AD65923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8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366C-955A-43C2-BEDB-05E74D096DE0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3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5A01-752D-48CC-8061-602D57C6548C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965E-3A65-4F5E-B261-0CB0C9A667C8}" type="datetime1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8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BB18-D9D2-4FDE-887F-1324D82F2FE1}" type="datetime1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7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86D1-93FC-456D-8378-3EBB2E2D6296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5A27B-4C24-4D64-8B98-456A1F108FBF}" type="datetime1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071E-E210-463D-881D-67FE479E4449}" type="datetime1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49-3AAE-4544-9AF6-4CD3312D998C}" type="datetime1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B391-6542-4AC4-94DA-24C8AA2AD308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APEC Wine Regulatory Forum | October 6-7,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CA39F-E71B-4370-BF3B-30C550401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9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7474" y="4040045"/>
            <a:ext cx="7855132" cy="566394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Wine in Canada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262" y="823635"/>
            <a:ext cx="4181475" cy="1285875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107474" y="4904322"/>
            <a:ext cx="3148537" cy="84537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en-US" dirty="0" err="1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Paszkowski</a:t>
            </a:r>
            <a:endParaRPr lang="en-US" dirty="0" smtClean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Vintners Association</a:t>
            </a:r>
          </a:p>
          <a:p>
            <a:pPr algn="l"/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7, 2016</a:t>
            </a:r>
            <a:endParaRPr lang="en-US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045" y="4852069"/>
            <a:ext cx="3244955" cy="9019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7909" y="4534990"/>
            <a:ext cx="1020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107474" y="4693529"/>
            <a:ext cx="8560526" cy="0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09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1034"/>
          </a:xfrm>
        </p:spPr>
        <p:txBody>
          <a:bodyPr/>
          <a:lstStyle/>
          <a:p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36160"/>
            <a:ext cx="10515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Wine’s popularity in Canada has risen steadily over the past decade to 31% of all beverage alcohol sales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fastest growing wine market in the world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Outpacing market share growth of all beverage alcohol sales in Canada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 capita wine consumption in 2015 was 16.6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6% growth from 15.7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2010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Wine sales of 475 million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 2015, up 42% or 141 million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over the past decade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77%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wines sales growth from imports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68% of wine sold in Canada is imported; 32% is produced in Canada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Top 5 import countries include: USA, Italy, Australia, France and Chile, representing 75% of total import volume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6130836"/>
            <a:ext cx="10432312" cy="36048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97958" y="6322531"/>
            <a:ext cx="4114800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20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Wine Industry: Growth and Quality</a:t>
            </a:r>
            <a:endParaRPr lang="en-US" sz="4000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Vineyard acreage continues to grow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30,060 acres – 15% growth over the past decade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2D2E2D"/>
              </a:solidFill>
              <a:latin typeface="Arial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Winery investment on the rise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srgbClr val="2D2E2D"/>
                </a:solidFill>
                <a:latin typeface="Arial"/>
              </a:rPr>
              <a:t>Over 600 </a:t>
            </a:r>
            <a:r>
              <a:rPr lang="en-US" sz="1800">
                <a:solidFill>
                  <a:srgbClr val="2D2E2D"/>
                </a:solidFill>
                <a:latin typeface="Arial"/>
              </a:rPr>
              <a:t>wineries </a:t>
            </a:r>
            <a:r>
              <a:rPr lang="en-US" sz="1800" smtClean="0">
                <a:solidFill>
                  <a:srgbClr val="2D2E2D"/>
                </a:solidFill>
                <a:latin typeface="Arial"/>
              </a:rPr>
              <a:t>in </a:t>
            </a:r>
            <a:r>
              <a:rPr lang="en-US" sz="1800" dirty="0">
                <a:solidFill>
                  <a:srgbClr val="2D2E2D"/>
                </a:solidFill>
                <a:latin typeface="Arial"/>
              </a:rPr>
              <a:t>Canada – 83% growth rate with more than 300 new wineries opening over the past 10 years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2D2E2D"/>
              </a:solidFill>
              <a:latin typeface="Arial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Vintners Quality Alliance (VQA) established in 1999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VQA Ontario and the British Columbia Wine Authority are independent provincial authorities that establish and enforce the provinces’ “appellation of origin” system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2D2E2D"/>
                </a:solidFill>
                <a:latin typeface="Arial"/>
              </a:rPr>
              <a:t>Origin</a:t>
            </a:r>
            <a:r>
              <a:rPr lang="en-US" sz="1800" dirty="0">
                <a:solidFill>
                  <a:srgbClr val="2D2E2D"/>
                </a:solidFill>
                <a:latin typeface="Arial"/>
              </a:rPr>
              <a:t> – Every VQA wine label shows where the grapes are grown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2D2E2D"/>
                </a:solidFill>
                <a:latin typeface="Arial"/>
              </a:rPr>
              <a:t>Quality</a:t>
            </a:r>
            <a:r>
              <a:rPr lang="en-US" sz="1800" dirty="0">
                <a:solidFill>
                  <a:srgbClr val="2D2E2D"/>
                </a:solidFill>
                <a:latin typeface="Arial"/>
              </a:rPr>
              <a:t> – VQA enforces winemaking standards and labelling integrity through a rigorous certification program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2D2E2D"/>
                </a:solidFill>
                <a:latin typeface="Arial"/>
              </a:rPr>
              <a:t>Authenticity</a:t>
            </a:r>
            <a:r>
              <a:rPr lang="en-US" sz="1800" dirty="0">
                <a:solidFill>
                  <a:srgbClr val="2D2E2D"/>
                </a:solidFill>
                <a:latin typeface="Arial"/>
              </a:rPr>
              <a:t> – Every VQA wine is 100% grown and crafted in its province of origin</a:t>
            </a:r>
            <a:endParaRPr lang="en-US" sz="1800" b="1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2D2E2D"/>
              </a:solidFill>
              <a:latin typeface="Arial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VQA appellation system has created authentic local award-winning wines in which consumers trust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7959" y="6331245"/>
            <a:ext cx="4114800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130836"/>
            <a:ext cx="10432312" cy="36048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6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Liquor Sales System in Canada</a:t>
            </a:r>
            <a:endParaRPr lang="en-US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Canada’s liquor control system was created almost 90 years ago under the federal </a:t>
            </a:r>
            <a:r>
              <a:rPr lang="en-US" sz="1800" i="1" dirty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Importation of Intoxicating Liquors Act (1928)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endParaRPr lang="en-US" sz="1800" i="1" dirty="0">
              <a:solidFill>
                <a:srgbClr val="2D2E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of 13 provinces and territories continue to operate under a liquor board system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1993, Alberta has operated a privatized alcohol retail system</a:t>
            </a:r>
            <a:endParaRPr lang="en-US" sz="1400" dirty="0">
              <a:solidFill>
                <a:srgbClr val="2D2E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2D2E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Liquor Boards oversee the control, distribution and sale of beverage alcohol in their respective jurisdiction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2D2E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Liquor Boards abide by federal regulations (e.g., health, safety, labelling, etc</a:t>
            </a:r>
            <a:r>
              <a:rPr lang="en-US" sz="1800" dirty="0" smtClean="0">
                <a:solidFill>
                  <a:srgbClr val="2D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sz="1800" dirty="0">
              <a:solidFill>
                <a:srgbClr val="2D2E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591" y="6311900"/>
            <a:ext cx="4114800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130836"/>
            <a:ext cx="10432312" cy="36048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51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4816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Wine Regions on the World Map</a:t>
            </a:r>
            <a:endParaRPr lang="en-US" sz="4000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8113" y="1453486"/>
            <a:ext cx="6355773" cy="435133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9224" y="6343798"/>
            <a:ext cx="4114800" cy="365125"/>
          </a:xfrm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130836"/>
            <a:ext cx="10432312" cy="36048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0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897"/>
            <a:ext cx="10515600" cy="98197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Canada’s </a:t>
            </a:r>
            <a:r>
              <a:rPr lang="en-US" sz="4000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Wine </a:t>
            </a:r>
            <a:r>
              <a:rPr lang="en-US" sz="4000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Regions </a:t>
            </a:r>
            <a:endParaRPr lang="en-US" sz="4000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814" y="1030779"/>
            <a:ext cx="6080008" cy="4866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024" y="4049109"/>
            <a:ext cx="2152967" cy="81560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British Columbia</a:t>
            </a:r>
            <a:r>
              <a:rPr lang="en-CA" sz="11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CA" sz="1100" dirty="0" smtClean="0">
                <a:latin typeface="Arial" pitchFamily="34" charset="0"/>
                <a:cs typeface="Arial" pitchFamily="34" charset="0"/>
              </a:rPr>
              <a:t>48˚- 51˚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Acres: 10,260 (4,152 Hectares)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Wineries: 260</a:t>
            </a:r>
            <a:r>
              <a:rPr lang="en-CA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n-CA" sz="11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winebc.com</a:t>
            </a:r>
            <a:endParaRPr lang="en-CA" sz="1100" dirty="0">
              <a:solidFill>
                <a:srgbClr val="D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0948" y="5311374"/>
            <a:ext cx="2175052" cy="81560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Ontario </a:t>
            </a:r>
            <a:r>
              <a:rPr lang="en-CA" sz="1100" dirty="0" smtClean="0">
                <a:latin typeface="Arial" pitchFamily="34" charset="0"/>
                <a:cs typeface="Arial" pitchFamily="34" charset="0"/>
              </a:rPr>
              <a:t>41˚- 44˚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Acres: 17,000 (6,900 Hectares)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Wineries: 164 (VQA only)</a:t>
            </a:r>
            <a:r>
              <a:rPr lang="en-CA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n-CA" sz="11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winecountryontario.ca</a:t>
            </a:r>
            <a:endParaRPr lang="en-CA" sz="1100" dirty="0">
              <a:solidFill>
                <a:srgbClr val="D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9662" y="5470816"/>
            <a:ext cx="2057042" cy="81560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Quebec</a:t>
            </a:r>
            <a:r>
              <a:rPr lang="en-CA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CA" sz="1100" dirty="0" smtClean="0">
                <a:latin typeface="Arial" pitchFamily="34" charset="0"/>
                <a:cs typeface="Arial" pitchFamily="34" charset="0"/>
              </a:rPr>
              <a:t>45˚- 47˚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Acres: 2,000 (808 Hectares)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Wineries: 138</a:t>
            </a:r>
          </a:p>
          <a:p>
            <a:r>
              <a:rPr lang="en-CA" sz="11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viquebec.com</a:t>
            </a:r>
            <a:endParaRPr lang="en-CA" sz="1100" dirty="0">
              <a:solidFill>
                <a:srgbClr val="D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39179" y="4425839"/>
            <a:ext cx="1855049" cy="81560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Nova Scotia </a:t>
            </a:r>
            <a:r>
              <a:rPr lang="en-CA" sz="1100" dirty="0" smtClean="0">
                <a:latin typeface="Arial" pitchFamily="34" charset="0"/>
                <a:cs typeface="Arial" pitchFamily="34" charset="0"/>
              </a:rPr>
              <a:t>44˚- 46˚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Acres: 800 (323 Hectares)</a:t>
            </a:r>
          </a:p>
          <a:p>
            <a:r>
              <a:rPr lang="en-CA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Wineries: 20</a:t>
            </a:r>
            <a:r>
              <a:rPr lang="en-CA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CA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n-CA" sz="1100" dirty="0" smtClean="0">
                <a:solidFill>
                  <a:srgbClr val="DC0000"/>
                </a:solidFill>
                <a:latin typeface="Arial" pitchFamily="34" charset="0"/>
                <a:cs typeface="Arial" pitchFamily="34" charset="0"/>
              </a:rPr>
              <a:t>winesofnovascotia.ca</a:t>
            </a:r>
            <a:endParaRPr lang="en-CA" sz="1100" dirty="0">
              <a:solidFill>
                <a:srgbClr val="D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83024" y="6356350"/>
            <a:ext cx="4114800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4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Wines of Canada: Branding</a:t>
            </a:r>
            <a:endParaRPr lang="en-US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7998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Finalized in late 2015 through comprehensive industry process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2D2E2D"/>
              </a:solidFill>
              <a:latin typeface="Arial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Brand essence: Undiscovered Greatness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2D2E2D"/>
              </a:solidFill>
              <a:latin typeface="Arial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Three defined attributes: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5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Pristine made (quality, land, ingredients)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5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Diversity (regions, culture, people, varietals)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5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Canadian made, pride of produce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454" y="4628560"/>
            <a:ext cx="1572904" cy="1341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079" y="4713624"/>
            <a:ext cx="1847248" cy="13412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617" y="4581252"/>
            <a:ext cx="1616305" cy="13357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6100" y="4731689"/>
            <a:ext cx="1714500" cy="1200150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97958" y="6327924"/>
            <a:ext cx="4114800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838200" y="6130836"/>
            <a:ext cx="10432312" cy="36048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88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1B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Wine Export Strategy</a:t>
            </a:r>
            <a:endParaRPr lang="en-US" dirty="0">
              <a:solidFill>
                <a:srgbClr val="991B3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303" y="1825625"/>
            <a:ext cx="10944497" cy="4351338"/>
          </a:xfrm>
        </p:spPr>
        <p:txBody>
          <a:bodyPr/>
          <a:lstStyle/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Goal is to increase global awareness of Canada as a producer of premium wines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Introduce more Canadian wineries to commercial opportunities/ distribution channels to equip them to export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2D2E2D"/>
                </a:solidFill>
                <a:latin typeface="Arial"/>
              </a:rPr>
              <a:t>Currently 10% of Canadian wineries export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Support winery tourism – 3 million visitors to Canadian wineries each year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Enhance market access globally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endParaRPr lang="en-US" sz="1200" dirty="0">
              <a:solidFill>
                <a:srgbClr val="2D2E2D"/>
              </a:solidFill>
              <a:latin typeface="Arial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srgbClr val="2D2E2D"/>
                </a:solidFill>
                <a:latin typeface="Arial"/>
              </a:rPr>
              <a:t>Focus on target markets -- Top </a:t>
            </a:r>
            <a:r>
              <a:rPr lang="en-US" sz="1800" dirty="0">
                <a:solidFill>
                  <a:srgbClr val="2D2E2D"/>
                </a:solidFill>
                <a:latin typeface="Arial"/>
              </a:rPr>
              <a:t>5 export markets </a:t>
            </a:r>
            <a:r>
              <a:rPr lang="en-US" sz="1800" dirty="0" smtClean="0">
                <a:solidFill>
                  <a:srgbClr val="2D2E2D"/>
                </a:solidFill>
                <a:latin typeface="Arial"/>
              </a:rPr>
              <a:t>represent </a:t>
            </a:r>
            <a:r>
              <a:rPr lang="en-US" sz="1800" dirty="0">
                <a:solidFill>
                  <a:srgbClr val="2D2E2D"/>
                </a:solidFill>
                <a:latin typeface="Arial"/>
              </a:rPr>
              <a:t>91% of export volume: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China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United States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Japan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Hong Kong</a:t>
            </a:r>
          </a:p>
          <a:p>
            <a:pPr marL="12001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rgbClr val="2D2E2D"/>
                </a:solidFill>
                <a:latin typeface="Arial"/>
              </a:rPr>
              <a:t>Taiwan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326" y="6311900"/>
            <a:ext cx="4114800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APEC Wine Regulatory Forum | October 6-7,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A39F-E71B-4370-BF3B-30C550401C83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130836"/>
            <a:ext cx="10432312" cy="36048"/>
          </a:xfrm>
          <a:prstGeom prst="line">
            <a:avLst/>
          </a:prstGeom>
          <a:ln w="20320">
            <a:solidFill>
              <a:srgbClr val="99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16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636</Words>
  <Application>Microsoft Office PowerPoint</Application>
  <PresentationFormat>Widescreen</PresentationFormat>
  <Paragraphs>96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Wine in Canada</vt:lpstr>
      <vt:lpstr>Overview</vt:lpstr>
      <vt:lpstr>Canadian Wine Industry: Growth and Quality</vt:lpstr>
      <vt:lpstr>Liquor Sales System in Canada</vt:lpstr>
      <vt:lpstr>Canadian Wine Regions on the World Map</vt:lpstr>
      <vt:lpstr>Canada’s Wine Regions </vt:lpstr>
      <vt:lpstr>Wines of Canada: Branding</vt:lpstr>
      <vt:lpstr>Canadian Wine Export Strategy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Wine in Canada</dc:title>
  <dc:creator>Caroline Henderson</dc:creator>
  <cp:lastModifiedBy>Dan Paszkowski</cp:lastModifiedBy>
  <cp:revision>8</cp:revision>
  <dcterms:created xsi:type="dcterms:W3CDTF">2016-09-27T15:15:13Z</dcterms:created>
  <dcterms:modified xsi:type="dcterms:W3CDTF">2016-09-27T18:31:17Z</dcterms:modified>
</cp:coreProperties>
</file>