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58" r:id="rId5"/>
    <p:sldId id="259" r:id="rId6"/>
    <p:sldId id="260" r:id="rId7"/>
    <p:sldId id="267" r:id="rId8"/>
    <p:sldId id="268" r:id="rId9"/>
    <p:sldId id="262" r:id="rId10"/>
    <p:sldId id="269" r:id="rId11"/>
    <p:sldId id="26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-12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fivs-abridge.com&amp;sa=D&amp;sntz=1&amp;usg=AFQjCNF3fgy7exe3XMFoHWmUW5Vatoqgk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vs-apace.com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vs-apac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90" y="334214"/>
            <a:ext cx="2753347" cy="159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3521" y="2248862"/>
            <a:ext cx="9144000" cy="1641490"/>
          </a:xfrm>
        </p:spPr>
        <p:txBody>
          <a:bodyPr/>
          <a:lstStyle/>
          <a:p>
            <a:r>
              <a:rPr lang="en-US" sz="8800" dirty="0" smtClean="0"/>
              <a:t>FIVS- A</a:t>
            </a:r>
            <a:r>
              <a:rPr lang="en-US" sz="3600" dirty="0" smtClean="0"/>
              <a:t>dditives</a:t>
            </a:r>
            <a:r>
              <a:rPr lang="en-US" dirty="0" smtClean="0"/>
              <a:t> </a:t>
            </a:r>
            <a:r>
              <a:rPr lang="en-US" sz="8800" dirty="0" smtClean="0"/>
              <a:t>P</a:t>
            </a:r>
            <a:r>
              <a:rPr lang="en-US" sz="3600" dirty="0" smtClean="0"/>
              <a:t>rocessing</a:t>
            </a:r>
            <a:r>
              <a:rPr lang="en-US" dirty="0" smtClean="0"/>
              <a:t> </a:t>
            </a:r>
            <a:r>
              <a:rPr lang="en-US" sz="8800" dirty="0" smtClean="0"/>
              <a:t>A</a:t>
            </a:r>
            <a:r>
              <a:rPr lang="en-US" sz="3600" dirty="0" smtClean="0"/>
              <a:t>ids</a:t>
            </a:r>
            <a:r>
              <a:rPr lang="en-US" dirty="0" smtClean="0"/>
              <a:t> </a:t>
            </a:r>
            <a:r>
              <a:rPr lang="en-US" sz="8800" dirty="0" smtClean="0"/>
              <a:t>C</a:t>
            </a:r>
            <a:r>
              <a:rPr lang="en-US" sz="3600" dirty="0" smtClean="0"/>
              <a:t>odex</a:t>
            </a:r>
            <a:r>
              <a:rPr lang="en-US" dirty="0" smtClean="0"/>
              <a:t> </a:t>
            </a:r>
            <a:r>
              <a:rPr lang="en-US" sz="8800" dirty="0" smtClean="0"/>
              <a:t>E</a:t>
            </a:r>
            <a:r>
              <a:rPr lang="en-US" sz="3600" dirty="0" smtClean="0"/>
              <a:t>nology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7072" y="4312561"/>
            <a:ext cx="9144000" cy="1727631"/>
          </a:xfrm>
        </p:spPr>
        <p:txBody>
          <a:bodyPr>
            <a:normAutofit/>
          </a:bodyPr>
          <a:lstStyle/>
          <a:p>
            <a:r>
              <a:rPr lang="en-US" dirty="0" smtClean="0"/>
              <a:t>APEC Wine </a:t>
            </a:r>
            <a:r>
              <a:rPr lang="en-US" dirty="0" smtClean="0"/>
              <a:t>Regulatory </a:t>
            </a:r>
            <a:r>
              <a:rPr lang="en-US" dirty="0" smtClean="0"/>
              <a:t>Forum </a:t>
            </a:r>
          </a:p>
          <a:p>
            <a:r>
              <a:rPr lang="en-US" dirty="0" smtClean="0"/>
              <a:t>Ottawa, Canada</a:t>
            </a:r>
          </a:p>
          <a:p>
            <a:r>
              <a:rPr lang="en-US" dirty="0" smtClean="0"/>
              <a:t> 6-7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9" y="1431576"/>
            <a:ext cx="10859402" cy="44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88642" y="4516065"/>
            <a:ext cx="2949262" cy="12279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983412"/>
            <a:ext cx="9835971" cy="519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2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8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624" y="283446"/>
            <a:ext cx="2753347" cy="159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691" y="365125"/>
            <a:ext cx="10515600" cy="1325563"/>
          </a:xfrm>
        </p:spPr>
        <p:txBody>
          <a:bodyPr/>
          <a:lstStyle/>
          <a:p>
            <a:r>
              <a:rPr lang="en-US" dirty="0" smtClean="0"/>
              <a:t>What is FIVS-APACE?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2057836"/>
            <a:ext cx="10671219" cy="4407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FIVS-APACE is </a:t>
            </a:r>
            <a:r>
              <a:rPr lang="en-US" sz="3000" dirty="0" smtClean="0"/>
              <a:t>a </a:t>
            </a:r>
            <a:r>
              <a:rPr lang="en-US" sz="3000" dirty="0"/>
              <a:t>comprehensive online information source for additives and processing aids </a:t>
            </a:r>
            <a:r>
              <a:rPr lang="en-US" sz="3000" dirty="0" smtClean="0"/>
              <a:t>approved </a:t>
            </a:r>
            <a:r>
              <a:rPr lang="en-US" sz="3000" dirty="0"/>
              <a:t>for winemaking use around the </a:t>
            </a:r>
            <a:r>
              <a:rPr lang="en-US" sz="3000" dirty="0" smtClean="0"/>
              <a:t>world. For each, </a:t>
            </a:r>
            <a:r>
              <a:rPr lang="en-US" sz="3000" dirty="0"/>
              <a:t>you will find the following: </a:t>
            </a:r>
          </a:p>
          <a:p>
            <a:pPr lvl="1"/>
            <a:r>
              <a:rPr lang="en-US" dirty="0"/>
              <a:t>Synonyms</a:t>
            </a:r>
          </a:p>
          <a:p>
            <a:pPr lvl="1"/>
            <a:r>
              <a:rPr lang="en-US" dirty="0"/>
              <a:t>INS number, </a:t>
            </a:r>
          </a:p>
          <a:p>
            <a:pPr lvl="1"/>
            <a:r>
              <a:rPr lang="en-US" dirty="0"/>
              <a:t>CAS number, </a:t>
            </a:r>
          </a:p>
          <a:p>
            <a:pPr lvl="1"/>
            <a:r>
              <a:rPr lang="en-US" dirty="0"/>
              <a:t>Functional Class, </a:t>
            </a:r>
          </a:p>
          <a:p>
            <a:pPr lvl="1"/>
            <a:r>
              <a:rPr lang="en-US" dirty="0"/>
              <a:t>Technological justification,</a:t>
            </a:r>
          </a:p>
          <a:p>
            <a:pPr lvl="1"/>
            <a:r>
              <a:rPr lang="en-US" dirty="0"/>
              <a:t>Links to scientific evaluations by Joint FAO/WHO Expert Committee on Food Additives (</a:t>
            </a:r>
            <a:r>
              <a:rPr lang="en-US" dirty="0" smtClean="0"/>
              <a:t>JECFA) </a:t>
            </a:r>
            <a:r>
              <a:rPr lang="en-US" dirty="0"/>
              <a:t>and other expert bodies, </a:t>
            </a:r>
          </a:p>
          <a:p>
            <a:pPr lvl="1"/>
            <a:r>
              <a:rPr lang="en-US" dirty="0"/>
              <a:t>Recommended usage </a:t>
            </a:r>
            <a:r>
              <a:rPr lang="en-US" dirty="0" smtClean="0"/>
              <a:t>level and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Status of regulatory approval in various markets around the world, including a link to search </a:t>
            </a:r>
            <a:r>
              <a:rPr lang="en-US" u="sng" dirty="0">
                <a:hlinkClick r:id="rId3"/>
              </a:rPr>
              <a:t>FIVS-Abridge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372" y="283446"/>
            <a:ext cx="2753347" cy="159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691" y="365125"/>
            <a:ext cx="10515600" cy="1325563"/>
          </a:xfrm>
        </p:spPr>
        <p:txBody>
          <a:bodyPr/>
          <a:lstStyle/>
          <a:p>
            <a:r>
              <a:rPr lang="en-US" dirty="0" smtClean="0"/>
              <a:t>What is FIVS-APACE?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2624507"/>
            <a:ext cx="10671219" cy="4407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rPr>
              <a:t>COMING SOON: </a:t>
            </a:r>
            <a:r>
              <a:rPr lang="en-US" sz="3000" dirty="0" smtClean="0">
                <a:hlinkClick r:id="rId3"/>
              </a:rPr>
              <a:t>www.fivs-apace.com</a:t>
            </a:r>
            <a:r>
              <a:rPr lang="en-US" sz="3000" dirty="0" smtClean="0"/>
              <a:t> or </a:t>
            </a:r>
            <a:r>
              <a:rPr lang="en-US" sz="3000" dirty="0" smtClean="0">
                <a:hlinkClick r:id="rId4"/>
              </a:rPr>
              <a:t>www.fivs-apace.org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</a:t>
            </a:r>
          </a:p>
          <a:p>
            <a:pPr lvl="1"/>
            <a:r>
              <a:rPr lang="en-US" sz="2800" dirty="0" smtClean="0"/>
              <a:t>Currently has  </a:t>
            </a:r>
            <a:r>
              <a:rPr lang="en-US" dirty="0"/>
              <a:t>24 </a:t>
            </a:r>
            <a:r>
              <a:rPr lang="en-US" dirty="0" smtClean="0"/>
              <a:t>Additives </a:t>
            </a:r>
            <a:r>
              <a:rPr lang="en-US" dirty="0"/>
              <a:t>and </a:t>
            </a:r>
            <a:r>
              <a:rPr lang="en-US" sz="2800" dirty="0" smtClean="0"/>
              <a:t>61 </a:t>
            </a:r>
            <a:r>
              <a:rPr lang="en-US" dirty="0" smtClean="0"/>
              <a:t>Processing Aids</a:t>
            </a:r>
          </a:p>
          <a:p>
            <a:pPr lvl="1"/>
            <a:r>
              <a:rPr lang="en-US" sz="2800" dirty="0" smtClean="0"/>
              <a:t>Adding 25 substances</a:t>
            </a:r>
          </a:p>
          <a:p>
            <a:pPr lvl="1"/>
            <a:r>
              <a:rPr lang="en-US" sz="2800" dirty="0" smtClean="0"/>
              <a:t>Log-In will be required and specifics are being worked out.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1" y="92765"/>
            <a:ext cx="10058400" cy="66420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51" y="111636"/>
            <a:ext cx="10058400" cy="674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2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7" y="0"/>
            <a:ext cx="9036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9" y="1431576"/>
            <a:ext cx="10859402" cy="44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88642" y="1367399"/>
            <a:ext cx="2343955" cy="10092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380" y="270194"/>
            <a:ext cx="2753347" cy="159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367" y="365125"/>
            <a:ext cx="10515600" cy="1325563"/>
          </a:xfrm>
        </p:spPr>
        <p:txBody>
          <a:bodyPr/>
          <a:lstStyle/>
          <a:p>
            <a:r>
              <a:rPr lang="en-US" dirty="0" smtClean="0"/>
              <a:t>Recommended Usage: GMP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85" y="2057836"/>
            <a:ext cx="11139898" cy="4608007"/>
          </a:xfrm>
        </p:spPr>
        <p:txBody>
          <a:bodyPr>
            <a:noAutofit/>
          </a:bodyPr>
          <a:lstStyle/>
          <a:p>
            <a:r>
              <a:rPr lang="en-US" sz="3000" dirty="0" smtClean="0"/>
              <a:t>When </a:t>
            </a:r>
            <a:r>
              <a:rPr lang="en-US" sz="3000" dirty="0"/>
              <a:t>a JECFA evaluation results in an ADI of "not specified</a:t>
            </a:r>
            <a:r>
              <a:rPr lang="en-US" sz="3000" dirty="0" smtClean="0"/>
              <a:t>" the </a:t>
            </a:r>
            <a:r>
              <a:rPr lang="en-US" sz="3000" dirty="0"/>
              <a:t>level of usage </a:t>
            </a:r>
            <a:r>
              <a:rPr lang="en-US" sz="3000" dirty="0" smtClean="0"/>
              <a:t>is set as </a:t>
            </a:r>
            <a:r>
              <a:rPr lang="en-US" sz="3000" dirty="0"/>
              <a:t>"According to </a:t>
            </a:r>
            <a:r>
              <a:rPr lang="en-US" sz="3000" dirty="0" smtClean="0"/>
              <a:t>GMP“.</a:t>
            </a:r>
          </a:p>
          <a:p>
            <a:r>
              <a:rPr lang="en-US" sz="3000" dirty="0" smtClean="0"/>
              <a:t>What is Good </a:t>
            </a:r>
            <a:r>
              <a:rPr lang="en-US" sz="3000" dirty="0"/>
              <a:t>Manufacturing Practice (GMP</a:t>
            </a:r>
            <a:r>
              <a:rPr lang="en-US" sz="3000" dirty="0" smtClean="0"/>
              <a:t>)? </a:t>
            </a:r>
          </a:p>
          <a:p>
            <a:pPr lvl="1"/>
            <a:r>
              <a:rPr lang="en-US" dirty="0" smtClean="0"/>
              <a:t>Codex: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dirty="0"/>
              <a:t>quantity of the additive added to food shall be </a:t>
            </a:r>
            <a:r>
              <a:rPr lang="en-US" sz="2400" u="sng" dirty="0"/>
              <a:t>limited to the lowest possible level necessary </a:t>
            </a:r>
            <a:r>
              <a:rPr lang="en-US" sz="2400" dirty="0"/>
              <a:t>to accomplish its desired effect;</a:t>
            </a:r>
          </a:p>
          <a:p>
            <a:pPr lvl="2"/>
            <a:r>
              <a:rPr lang="en-US" sz="2400" dirty="0"/>
              <a:t>the quantity of the additive that becomes a component of food as a result of its use in the manufacturing, processing or packaging of a food and which is not intended to accomplish any physical, or other technical effect in the food itself, </a:t>
            </a:r>
            <a:r>
              <a:rPr lang="en-US" sz="2400" u="sng" dirty="0"/>
              <a:t>is reduced to the extent reasonably possible</a:t>
            </a:r>
            <a:r>
              <a:rPr lang="en-US" sz="2400" dirty="0"/>
              <a:t>; and,</a:t>
            </a:r>
          </a:p>
          <a:p>
            <a:pPr lvl="2"/>
            <a:r>
              <a:rPr lang="en-US" sz="2400" dirty="0"/>
              <a:t>the additive is prepared and handled in the same way as a food ingredient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9" y="1431576"/>
            <a:ext cx="10859402" cy="44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88642" y="3150904"/>
            <a:ext cx="2343955" cy="10092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" y="3064118"/>
            <a:ext cx="12146739" cy="2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5653</TotalTime>
  <Words>216</Words>
  <Application>Microsoft Office PowerPoint</Application>
  <PresentationFormat>Custom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Depth</vt:lpstr>
      <vt:lpstr>FIVS- Additives Processing Aids Codex Enology</vt:lpstr>
      <vt:lpstr>What is FIVS-APACE?</vt:lpstr>
      <vt:lpstr>What is FIVS-APACE?</vt:lpstr>
      <vt:lpstr>PowerPoint Presentation</vt:lpstr>
      <vt:lpstr>PowerPoint Presentation</vt:lpstr>
      <vt:lpstr>PowerPoint Presentation</vt:lpstr>
      <vt:lpstr>Recommended Usage: GMP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Laurel Parker</dc:creator>
  <cp:lastModifiedBy>SAzevedo</cp:lastModifiedBy>
  <cp:revision>28</cp:revision>
  <dcterms:created xsi:type="dcterms:W3CDTF">2016-09-18T22:26:03Z</dcterms:created>
  <dcterms:modified xsi:type="dcterms:W3CDTF">2016-10-06T18:28:15Z</dcterms:modified>
</cp:coreProperties>
</file>