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61" r:id="rId3"/>
    <p:sldId id="257" r:id="rId4"/>
    <p:sldId id="271" r:id="rId5"/>
    <p:sldId id="290" r:id="rId6"/>
    <p:sldId id="291" r:id="rId7"/>
    <p:sldId id="272" r:id="rId8"/>
    <p:sldId id="296" r:id="rId9"/>
    <p:sldId id="293" r:id="rId10"/>
    <p:sldId id="294" r:id="rId11"/>
    <p:sldId id="273" r:id="rId12"/>
    <p:sldId id="274" r:id="rId13"/>
    <p:sldId id="275" r:id="rId14"/>
    <p:sldId id="277" r:id="rId15"/>
    <p:sldId id="295" r:id="rId16"/>
    <p:sldId id="278" r:id="rId17"/>
    <p:sldId id="279" r:id="rId18"/>
    <p:sldId id="280" r:id="rId19"/>
    <p:sldId id="281" r:id="rId20"/>
    <p:sldId id="282" r:id="rId21"/>
    <p:sldId id="289"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p:scale>
          <a:sx n="100" d="100"/>
          <a:sy n="100" d="100"/>
        </p:scale>
        <p:origin x="-2040" y="-4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2930" tIns="46465" rIns="92930" bIns="46465" rtlCol="0"/>
          <a:lstStyle>
            <a:lvl1pPr algn="r">
              <a:defRPr sz="1200"/>
            </a:lvl1pPr>
          </a:lstStyle>
          <a:p>
            <a:fld id="{59041DB8-B66F-4DC8-A96E-33677E0F90FF}" type="datetimeFigureOut">
              <a:rPr lang="en-US" smtClean="0"/>
              <a:t>9/23/2016</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2930" tIns="46465" rIns="92930" bIns="46465" rtlCol="0" anchor="b"/>
          <a:lstStyle>
            <a:lvl1pPr algn="r">
              <a:defRPr sz="1200"/>
            </a:lvl1pPr>
          </a:lstStyle>
          <a:p>
            <a:fld id="{1604A0D4-B89B-4ADD-AF9E-38636B40EE4E}" type="slidenum">
              <a:rPr lang="en-US" smtClean="0"/>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2930" tIns="46465" rIns="92930" bIns="46465" rtlCol="0"/>
          <a:lstStyle>
            <a:lvl1pPr algn="r">
              <a:defRPr sz="1200"/>
            </a:lvl1pPr>
          </a:lstStyle>
          <a:p>
            <a:fld id="{DEB49C4A-65AC-492D-9701-81B46C3AD0E4}" type="datetimeFigureOut">
              <a:rPr lang="en-US" smtClean="0"/>
              <a:t>9/23/2016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2930" tIns="46465" rIns="92930" bIns="4646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2930" tIns="46465" rIns="92930" bIns="46465" rtlCol="0" anchor="b"/>
          <a:lstStyle>
            <a:lvl1pPr algn="r">
              <a:defRPr sz="1200"/>
            </a:lvl1pPr>
          </a:lstStyle>
          <a:p>
            <a:fld id="{82869989-EB00-4EE7-BCB5-25BDC5BB29F8}" type="slidenum">
              <a:rPr lang="en-US" smtClean="0"/>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11</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12</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13</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14</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16</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18</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19</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20</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5</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6</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9</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10</a:t>
            </a:fld>
            <a:endParaRPr lang="en-US" dirty="0"/>
          </a:p>
        </p:txBody>
      </p:sp>
    </p:spTree>
    <p:extLst>
      <p:ext uri="{BB962C8B-B14F-4D97-AF65-F5344CB8AC3E}">
        <p14:creationId xmlns:p14="http://schemas.microsoft.com/office/powerpoint/2010/main" val="1980303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9418" y="-68921"/>
            <a:ext cx="9144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970384" y="1909347"/>
            <a:ext cx="7203233" cy="2901467"/>
          </a:xfrm>
        </p:spPr>
        <p:txBody>
          <a:bodyPr anchor="b">
            <a:normAutofit/>
          </a:bodyPr>
          <a:lstStyle>
            <a:lvl1pPr algn="l">
              <a:lnSpc>
                <a:spcPct val="76000"/>
              </a:lnSpc>
              <a:defRPr sz="6000"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64245" y="5043514"/>
            <a:ext cx="7203233" cy="457200"/>
          </a:xfrm>
        </p:spPr>
        <p:txBody>
          <a:bodyPr>
            <a:normAutofit/>
          </a:bodyPr>
          <a:lstStyle>
            <a:lvl1pPr marL="0" indent="0" algn="l">
              <a:spcBef>
                <a:spcPts val="0"/>
              </a:spcBef>
              <a:buNone/>
              <a:defRPr sz="1500" b="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58" name="Straight Connector 57"/>
          <p:cNvCxnSpPr/>
          <p:nvPr userDrawn="1"/>
        </p:nvCxnSpPr>
        <p:spPr>
          <a:xfrm>
            <a:off x="970384" y="4810813"/>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Footer Placeholder 56"/>
          <p:cNvSpPr txBox="1">
            <a:spLocks/>
          </p:cNvSpPr>
          <p:nvPr userDrawn="1"/>
        </p:nvSpPr>
        <p:spPr>
          <a:xfrm>
            <a:off x="4730380" y="6304679"/>
            <a:ext cx="3462287" cy="222436"/>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lumMod val="50000"/>
                  </a:schemeClr>
                </a:solidFill>
              </a:rPr>
              <a:t>Ottawa, Canada</a:t>
            </a:r>
          </a:p>
        </p:txBody>
      </p:sp>
      <p:sp>
        <p:nvSpPr>
          <p:cNvPr id="61" name="Rectangle 60"/>
          <p:cNvSpPr/>
          <p:nvPr userDrawn="1"/>
        </p:nvSpPr>
        <p:spPr>
          <a:xfrm>
            <a:off x="927935" y="6196809"/>
            <a:ext cx="3674404" cy="276999"/>
          </a:xfrm>
          <a:prstGeom prst="rect">
            <a:avLst/>
          </a:prstGeom>
        </p:spPr>
        <p:txBody>
          <a:bodyPr wrap="none">
            <a:spAutoFit/>
          </a:bodyPr>
          <a:lstStyle/>
          <a:p>
            <a:r>
              <a:rPr lang="en-US" sz="1200" dirty="0">
                <a:solidFill>
                  <a:schemeClr val="bg1">
                    <a:lumMod val="50000"/>
                  </a:schemeClr>
                </a:solidFill>
              </a:rPr>
              <a:t>APEC Wine Regulatory Forum |  October 6-7, 2016</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8895" y="318868"/>
            <a:ext cx="4194782" cy="1275208"/>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6985" y="489857"/>
            <a:ext cx="1265465"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489857"/>
            <a:ext cx="5690508"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dirty="0"/>
          </a:p>
        </p:txBody>
      </p:sp>
      <p:sp>
        <p:nvSpPr>
          <p:cNvPr id="8"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October 6-7, 2016</a:t>
            </a:r>
          </a:p>
        </p:txBody>
      </p:sp>
      <p:sp>
        <p:nvSpPr>
          <p:cNvPr id="9" name="Date Placeholder 3"/>
          <p:cNvSpPr>
            <a:spLocks noGrp="1"/>
          </p:cNvSpPr>
          <p:nvPr>
            <p:ph type="dt" sz="half" idx="10"/>
          </p:nvPr>
        </p:nvSpPr>
        <p:spPr>
          <a:xfrm>
            <a:off x="7350236" y="6289679"/>
            <a:ext cx="1028452" cy="222436"/>
          </a:xfrm>
          <a:prstGeom prst="rect">
            <a:avLst/>
          </a:prstGeom>
        </p:spPr>
        <p:txBody>
          <a:bodyPr/>
          <a:lstStyle>
            <a:lvl1pPr>
              <a:defRPr/>
            </a:lvl1pPr>
          </a:lstStyle>
          <a:p>
            <a:r>
              <a:rPr lang="en-US" dirty="0"/>
              <a:t>Ottawa, Canada</a:t>
            </a: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dirty="0"/>
          </a:p>
        </p:txBody>
      </p:sp>
      <p:sp>
        <p:nvSpPr>
          <p:cNvPr id="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October 6-7, 2016</a:t>
            </a:r>
          </a:p>
        </p:txBody>
      </p:sp>
      <p:sp>
        <p:nvSpPr>
          <p:cNvPr id="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Ottawa, Canada</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9144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971550" y="2541573"/>
            <a:ext cx="7200900" cy="2743200"/>
          </a:xfrm>
        </p:spPr>
        <p:txBody>
          <a:bodyPr anchor="b">
            <a:normAutofit/>
          </a:bodyPr>
          <a:lstStyle>
            <a:lvl1pPr>
              <a:lnSpc>
                <a:spcPct val="85000"/>
              </a:lnSpc>
              <a:defRPr sz="45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71550" y="5431536"/>
            <a:ext cx="7200900" cy="457200"/>
          </a:xfrm>
        </p:spPr>
        <p:txBody>
          <a:bodyPr>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cxnSp>
        <p:nvCxnSpPr>
          <p:cNvPr id="58" name="Straight Connector 57"/>
          <p:cNvCxnSpPr/>
          <p:nvPr userDrawn="1"/>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15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34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dirty="0"/>
          </a:p>
        </p:txBody>
      </p:sp>
      <p:sp>
        <p:nvSpPr>
          <p:cNvPr id="12"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October 6-7, 2016</a:t>
            </a:r>
          </a:p>
        </p:txBody>
      </p:sp>
      <p:sp>
        <p:nvSpPr>
          <p:cNvPr id="13"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Ottawa, Canada</a:t>
            </a: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34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434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dirty="0"/>
          </a:p>
        </p:txBody>
      </p:sp>
      <p:sp>
        <p:nvSpPr>
          <p:cNvPr id="17"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October 6-7, 2016</a:t>
            </a:r>
          </a:p>
        </p:txBody>
      </p:sp>
      <p:sp>
        <p:nvSpPr>
          <p:cNvPr id="18"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Ottawa, Canada</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dirty="0"/>
          </a:p>
        </p:txBody>
      </p:sp>
      <p:sp>
        <p:nvSpPr>
          <p:cNvPr id="13"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October 6-7, 2016</a:t>
            </a:r>
          </a:p>
        </p:txBody>
      </p:sp>
      <p:sp>
        <p:nvSpPr>
          <p:cNvPr id="1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Ottawa, Canada</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9144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dirty="0"/>
          </a:p>
        </p:txBody>
      </p:sp>
      <p:sp>
        <p:nvSpPr>
          <p:cNvPr id="60"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October 6-7, 2016</a:t>
            </a:r>
          </a:p>
        </p:txBody>
      </p:sp>
      <p:sp>
        <p:nvSpPr>
          <p:cNvPr id="61"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Ottawa, Canada</a:t>
            </a: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9144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934864" y="571500"/>
            <a:ext cx="2743200" cy="2197100"/>
          </a:xfrm>
        </p:spPr>
        <p:txBody>
          <a:bodyPr anchor="b">
            <a:normAutofit/>
          </a:bodyPr>
          <a:lstStyle>
            <a:lvl1pPr>
              <a:defRPr sz="195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173" y="571500"/>
            <a:ext cx="4613665" cy="57150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34864" y="2995012"/>
            <a:ext cx="2743200" cy="2285950"/>
          </a:xfrm>
        </p:spPr>
        <p:txBody>
          <a:bodyPr>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60" name="Straight Connector 59"/>
          <p:cNvCxnSpPr/>
          <p:nvPr userDrawn="1"/>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dirty="0"/>
          </a:p>
        </p:txBody>
      </p:sp>
      <p:sp>
        <p:nvSpPr>
          <p:cNvPr id="6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October 6-7, 2016</a:t>
            </a:r>
          </a:p>
        </p:txBody>
      </p:sp>
      <p:sp>
        <p:nvSpPr>
          <p:cNvPr id="66"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Ottawa, Canada</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9144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Picture Placeholder 2"/>
          <p:cNvSpPr>
            <a:spLocks noGrp="1"/>
          </p:cNvSpPr>
          <p:nvPr>
            <p:ph type="pic" idx="1"/>
          </p:nvPr>
        </p:nvSpPr>
        <p:spPr>
          <a:xfrm>
            <a:off x="3309" y="-159"/>
            <a:ext cx="5486400" cy="6858000"/>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cxnSp>
        <p:nvCxnSpPr>
          <p:cNvPr id="59" name="Straight Connector 58"/>
          <p:cNvCxnSpPr/>
          <p:nvPr/>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932170" y="576072"/>
            <a:ext cx="2743200" cy="2194560"/>
          </a:xfrm>
        </p:spPr>
        <p:txBody>
          <a:bodyPr anchor="b">
            <a:normAutofit/>
          </a:bodyPr>
          <a:lstStyle>
            <a:lvl1pPr>
              <a:defRPr sz="195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5932170" y="2999232"/>
            <a:ext cx="2743200" cy="2286000"/>
          </a:xfrm>
        </p:spPr>
        <p:txBody>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0"/>
            <a:ext cx="9144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971550" y="503854"/>
            <a:ext cx="72009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71550" y="1981202"/>
            <a:ext cx="72009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457200" y="6172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Slide Number Placeholder 5"/>
          <p:cNvSpPr>
            <a:spLocks noGrp="1"/>
          </p:cNvSpPr>
          <p:nvPr>
            <p:ph type="sldNum" sz="quarter" idx="4"/>
          </p:nvPr>
        </p:nvSpPr>
        <p:spPr>
          <a:xfrm>
            <a:off x="8378687" y="6289679"/>
            <a:ext cx="309458" cy="222436"/>
          </a:xfrm>
          <a:prstGeom prst="rect">
            <a:avLst/>
          </a:prstGeom>
        </p:spPr>
        <p:txBody>
          <a:bodyPr/>
          <a:lstStyle>
            <a:lvl1pPr>
              <a:defRPr sz="900">
                <a:solidFill>
                  <a:schemeClr val="bg1">
                    <a:lumMod val="50000"/>
                  </a:schemeClr>
                </a:solidFill>
              </a:defRPr>
            </a:lvl1pPr>
          </a:lstStyle>
          <a:p>
            <a:fld id="{E31375A4-56A4-47D6-9801-1991572033F7}" type="slidenum">
              <a:rPr lang="en-US" smtClean="0"/>
              <a:pPr/>
              <a:t>‹#›</a:t>
            </a:fld>
            <a:endParaRPr lang="en-US" dirty="0"/>
          </a:p>
        </p:txBody>
      </p:sp>
      <p:sp>
        <p:nvSpPr>
          <p:cNvPr id="60" name="Footer Placeholder 4"/>
          <p:cNvSpPr>
            <a:spLocks noGrp="1"/>
          </p:cNvSpPr>
          <p:nvPr>
            <p:ph type="ftr" sz="quarter" idx="3"/>
          </p:nvPr>
        </p:nvSpPr>
        <p:spPr>
          <a:xfrm>
            <a:off x="457201" y="6289679"/>
            <a:ext cx="4596023" cy="222436"/>
          </a:xfrm>
          <a:prstGeom prst="rect">
            <a:avLst/>
          </a:prstGeom>
        </p:spPr>
        <p:txBody>
          <a:bodyPr/>
          <a:lstStyle>
            <a:lvl1pPr>
              <a:defRPr sz="900">
                <a:solidFill>
                  <a:schemeClr val="bg1">
                    <a:lumMod val="50000"/>
                  </a:schemeClr>
                </a:solidFill>
              </a:defRPr>
            </a:lvl1pPr>
          </a:lstStyle>
          <a:p>
            <a:r>
              <a:rPr lang="en-US" dirty="0"/>
              <a:t>APEC Wine Regulatory Forum |  October 6-7, 2016</a:t>
            </a:r>
          </a:p>
        </p:txBody>
      </p:sp>
      <p:sp>
        <p:nvSpPr>
          <p:cNvPr id="61" name="Date Placeholder 3"/>
          <p:cNvSpPr>
            <a:spLocks noGrp="1"/>
          </p:cNvSpPr>
          <p:nvPr>
            <p:ph type="dt" sz="half" idx="2"/>
          </p:nvPr>
        </p:nvSpPr>
        <p:spPr>
          <a:xfrm>
            <a:off x="5084571" y="6289679"/>
            <a:ext cx="3294118" cy="222436"/>
          </a:xfrm>
          <a:prstGeom prst="rect">
            <a:avLst/>
          </a:prstGeom>
        </p:spPr>
        <p:txBody>
          <a:bodyPr/>
          <a:lstStyle>
            <a:lvl1pPr algn="r">
              <a:defRPr sz="900">
                <a:solidFill>
                  <a:schemeClr val="bg1">
                    <a:lumMod val="50000"/>
                  </a:schemeClr>
                </a:solidFill>
              </a:defRPr>
            </a:lvl1pPr>
          </a:lstStyle>
          <a:p>
            <a:r>
              <a:rPr lang="en-US" dirty="0"/>
              <a:t>Ottawa, Canada</a:t>
            </a: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c.europa.eu/agriculture/quality/policy/com2009_234/ia_annex_a1_en.pdf" TargetMode="External"/><Relationship Id="rId5" Type="http://schemas.openxmlformats.org/officeDocument/2006/relationships/image" Target="../media/image15.jpeg"/><Relationship Id="rId4" Type="http://schemas.openxmlformats.org/officeDocument/2006/relationships/hyperlink" Target="http://www.google.com/url?sa=i&amp;rct=j&amp;q=&amp;esrc=s&amp;frm=1&amp;source=imgres&amp;cd=&amp;cad=rja&amp;uact=8&amp;ved=0ahUKEwiJtoahoo_PAhUB4WMKHXRFC_oQjRwIBw&amp;url=http://www.whatsgoodattraderjoes.com/2011/07/trader-joes-boeuf-bourguignon.html&amp;psig=AFQjCNHNGtflJAbtnnwBEq4yXLiYi3aGGg&amp;ust=147395657286921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i67qqltY_PAhVN1GMKHWO0Bb0QjRwIBw&amp;url=http://www.overstock.com/guides/facts-about-kamenstein-spice-racks&amp;psig=AFQjCNFd2ExYLi5SOTvoKd4mflFpMD6qTQ&amp;ust=147396165719509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ved=0ahUKEwjy7_LPt4_PAhUI5GMKHaG0DSEQjRwIBw&amp;url=http://www.target.com/p/flintstones-complete-multivitamin-supplement-sour-gummies-for-children-180-count/-/A-11201230&amp;bvm=bv.132479545,d.cGc&amp;psig=AFQjCNH1WL9lPpptHAMHrY5RJp1OnnCHEA&amp;ust=1473962266639152" TargetMode="External"/><Relationship Id="rId3" Type="http://schemas.openxmlformats.org/officeDocument/2006/relationships/hyperlink" Target="http://www.fao.org/docrep/008/ae922e/ae922e05.htm" TargetMode="External"/><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2.jpeg"/><Relationship Id="rId5" Type="http://schemas.openxmlformats.org/officeDocument/2006/relationships/hyperlink" Target="http://www.google.com/url?sa=i&amp;rct=j&amp;q=&amp;esrc=s&amp;frm=1&amp;source=images&amp;cd=&amp;cad=rja&amp;uact=8&amp;ved=0ahUKEwis1sbpto_PAhUO6mMKHSd7ArYQjRwIBw&amp;url=http://www.fooducate.com/community/post/What%20s%20the%20difference%20between%20Citric%20Acid%20Ascorbic%20Acid%20and%20Vitamin%20C?/55F1712B-81E3-CCE7-462B-AB4E18ED0BE3&amp;bvm=bv.132479545,d.cGc&amp;psig=AFQjCNGJMoakeB1xex6EMx1BoEdcyyBv1g&amp;ust=1473962045049401" TargetMode="External"/><Relationship Id="rId10" Type="http://schemas.openxmlformats.org/officeDocument/2006/relationships/hyperlink" Target="http://www.google.com/url?sa=i&amp;rct=j&amp;q=&amp;esrc=s&amp;frm=1&amp;source=images&amp;cd=&amp;cad=rja&amp;uact=8&amp;ved=0ahUKEwiA8Mf5uI_PAhUJ32MKHRcDA-YQjRwIBw&amp;url=http://www.evanscoffee.com/detail.asp?id%3D7UP&amp;bvm=bv.132479545,d.cGc&amp;psig=AFQjCNHs42CboACYHqFc4ygAYDmY-9f6yg&amp;ust=1473962601877763" TargetMode="External"/><Relationship Id="rId4" Type="http://schemas.openxmlformats.org/officeDocument/2006/relationships/image" Target="../media/image18.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imgres?imgurl=https://s-media-cache-ak0.pinimg.com/564x/de/34/b2/de34b2e81613060858ea2da04093499b.jpg&amp;imgrefurl=https://www.pinterest.com/pin/18788523420168729/&amp;docid=gscrd4z1d1xTGM&amp;tbnid=f0CGz86Lw6z1qM:&amp;w=564&amp;h=615&amp;bih=697&amp;biw=1422&amp;ved=0ahUKEwicpIDW3enOAhUW7WMKHYPeDAEQMwhXKC8wLw&amp;iact=mrc&amp;uact=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fao.org/docrep/005/y2200e/y2200e07.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o.org/docrep/005/y2200e/y2200e07.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384" y="1668270"/>
            <a:ext cx="7203233" cy="2901467"/>
          </a:xfrm>
        </p:spPr>
        <p:txBody>
          <a:bodyPr>
            <a:normAutofit fontScale="90000"/>
          </a:bodyPr>
          <a:lstStyle/>
          <a:p>
            <a:pPr>
              <a:spcBef>
                <a:spcPts val="0"/>
              </a:spcBef>
            </a:pPr>
            <a:r>
              <a:rPr lang="en-US" dirty="0"/>
              <a:t>Substances Permitted for use in </a:t>
            </a:r>
            <a:r>
              <a:rPr lang="en-US" dirty="0" smtClean="0"/>
              <a:t>Winemaking</a:t>
            </a:r>
            <a:br>
              <a:rPr lang="en-US" dirty="0" smtClean="0"/>
            </a:br>
            <a:r>
              <a:rPr lang="en-US" sz="3200" dirty="0"/>
              <a:t> </a:t>
            </a:r>
            <a:r>
              <a:rPr lang="en-US" sz="1800" dirty="0" smtClean="0"/>
              <a:t>   </a:t>
            </a:r>
            <a:r>
              <a:rPr lang="en-US" sz="3200" dirty="0" smtClean="0"/>
              <a:t>   </a:t>
            </a:r>
            <a:r>
              <a:rPr lang="en-US" sz="1000" dirty="0" smtClean="0"/>
              <a:t/>
            </a:r>
            <a:br>
              <a:rPr lang="en-US" sz="1000" dirty="0" smtClean="0"/>
            </a:br>
            <a:r>
              <a:rPr lang="en-US" sz="1000" dirty="0" smtClean="0"/>
              <a:t>      </a:t>
            </a:r>
            <a:r>
              <a:rPr lang="en-US" sz="3200" dirty="0" smtClean="0"/>
              <a:t>–A Winemaker’s Story</a:t>
            </a:r>
            <a:endParaRPr lang="en-US" sz="3200" dirty="0"/>
          </a:p>
        </p:txBody>
      </p:sp>
      <p:sp>
        <p:nvSpPr>
          <p:cNvPr id="3" name="Subtitle 2"/>
          <p:cNvSpPr>
            <a:spLocks noGrp="1"/>
          </p:cNvSpPr>
          <p:nvPr>
            <p:ph type="subTitle" idx="1"/>
          </p:nvPr>
        </p:nvSpPr>
        <p:spPr>
          <a:xfrm>
            <a:off x="964245" y="5043514"/>
            <a:ext cx="7203233" cy="717206"/>
          </a:xfrm>
        </p:spPr>
        <p:txBody>
          <a:bodyPr>
            <a:normAutofit/>
          </a:bodyPr>
          <a:lstStyle/>
          <a:p>
            <a:r>
              <a:rPr lang="en-US" dirty="0" smtClean="0"/>
              <a:t>Paul Huckaba</a:t>
            </a:r>
          </a:p>
          <a:p>
            <a:r>
              <a:rPr lang="en-US" dirty="0" smtClean="0"/>
              <a:t>Analytical Laboratory Manager, Bronco Wine Company</a:t>
            </a:r>
          </a:p>
          <a:p>
            <a:r>
              <a:rPr lang="en-US" dirty="0" smtClean="0"/>
              <a:t>Winemaker, Redwood Vineyards</a:t>
            </a:r>
            <a:endParaRPr lang="en-US" dirty="0"/>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a:t>Wine is a single ingredient food</a:t>
            </a:r>
          </a:p>
        </p:txBody>
      </p:sp>
      <p:sp>
        <p:nvSpPr>
          <p:cNvPr id="3" name="Content Placeholder 2"/>
          <p:cNvSpPr>
            <a:spLocks noGrp="1"/>
          </p:cNvSpPr>
          <p:nvPr>
            <p:ph idx="1"/>
          </p:nvPr>
        </p:nvSpPr>
        <p:spPr>
          <a:xfrm>
            <a:off x="334083" y="1092563"/>
            <a:ext cx="4778243" cy="1393765"/>
          </a:xfrm>
        </p:spPr>
        <p:txBody>
          <a:bodyPr>
            <a:normAutofit/>
          </a:bodyPr>
          <a:lstStyle/>
          <a:p>
            <a:r>
              <a:rPr lang="en-US" sz="2000" dirty="0" smtClean="0"/>
              <a:t>It is a historical beverage</a:t>
            </a:r>
            <a:endParaRPr lang="en-US" sz="2000" dirty="0"/>
          </a:p>
          <a:p>
            <a:r>
              <a:rPr lang="en-US" sz="2000" dirty="0" smtClean="0"/>
              <a:t>The customer understands what it is</a:t>
            </a:r>
            <a:endParaRPr lang="en-US" sz="2000" dirty="0"/>
          </a:p>
          <a:p>
            <a:r>
              <a:rPr lang="en-US" sz="2000" dirty="0" smtClean="0"/>
              <a:t>There is precedent</a:t>
            </a:r>
            <a:endParaRPr lang="en-US" sz="2000" dirty="0"/>
          </a:p>
          <a:p>
            <a:endParaRPr lang="en-US" dirty="0"/>
          </a:p>
        </p:txBody>
      </p:sp>
      <p:sp>
        <p:nvSpPr>
          <p:cNvPr id="6" name="Slide Number Placeholder 5"/>
          <p:cNvSpPr>
            <a:spLocks noGrp="1"/>
          </p:cNvSpPr>
          <p:nvPr>
            <p:ph type="sldNum" sz="quarter" idx="12"/>
          </p:nvPr>
        </p:nvSpPr>
        <p:spPr>
          <a:xfrm>
            <a:off x="8378687" y="6289679"/>
            <a:ext cx="447236" cy="222436"/>
          </a:xfrm>
        </p:spPr>
        <p:txBody>
          <a:bodyPr/>
          <a:lstStyle/>
          <a:p>
            <a:fld id="{E31375A4-56A4-47D6-9801-1991572033F7}" type="slidenum">
              <a:rPr lang="en-US" smtClean="0"/>
              <a:t>10</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pic>
        <p:nvPicPr>
          <p:cNvPr id="1026" name="Picture 2" descr="C:\Users\paul.huckaba\Documents\Wine Science\grapes makeup - Kennedy Australia.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78897" y="1018259"/>
            <a:ext cx="2988548" cy="43399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33573" y="5436473"/>
            <a:ext cx="2292350" cy="215444"/>
          </a:xfrm>
          <a:prstGeom prst="rect">
            <a:avLst/>
          </a:prstGeom>
          <a:noFill/>
        </p:spPr>
        <p:txBody>
          <a:bodyPr wrap="square" rtlCol="0">
            <a:spAutoFit/>
          </a:bodyPr>
          <a:lstStyle/>
          <a:p>
            <a:r>
              <a:rPr lang="en-US" sz="700" dirty="0" smtClean="0"/>
              <a:t>(https</a:t>
            </a:r>
            <a:r>
              <a:rPr lang="en-US" sz="700" dirty="0"/>
              <a:t>://jameskennedymonash.wordpress.com</a:t>
            </a:r>
            <a:r>
              <a:rPr lang="en-US" sz="800" dirty="0" smtClean="0"/>
              <a:t>/)</a:t>
            </a:r>
            <a:endParaRPr lang="en-US" sz="800" dirty="0"/>
          </a:p>
        </p:txBody>
      </p:sp>
      <p:pic>
        <p:nvPicPr>
          <p:cNvPr id="1028" name="Picture 4" descr="Image result">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05316" y="4679960"/>
            <a:ext cx="1883958" cy="1356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2790" y="4325824"/>
            <a:ext cx="4494375" cy="223138"/>
          </a:xfrm>
          <a:prstGeom prst="rect">
            <a:avLst/>
          </a:prstGeom>
          <a:noFill/>
        </p:spPr>
        <p:txBody>
          <a:bodyPr wrap="square" rtlCol="0">
            <a:spAutoFit/>
          </a:bodyPr>
          <a:lstStyle/>
          <a:p>
            <a:r>
              <a:rPr lang="en-US" sz="850" dirty="0"/>
              <a:t> </a:t>
            </a:r>
            <a:r>
              <a:rPr lang="en-US" sz="850" u="sng" dirty="0">
                <a:hlinkClick r:id="rId6"/>
              </a:rPr>
              <a:t>http://</a:t>
            </a:r>
            <a:r>
              <a:rPr lang="en-US" sz="850" u="sng" dirty="0" smtClean="0">
                <a:hlinkClick r:id="rId6"/>
              </a:rPr>
              <a:t>ec.europa.eu/agriculture/quality/policy/com2009_234/ia_annex_a1_en.pdf</a:t>
            </a:r>
            <a:endParaRPr lang="en-US" sz="850" dirty="0"/>
          </a:p>
        </p:txBody>
      </p:sp>
      <p:sp>
        <p:nvSpPr>
          <p:cNvPr id="14" name="Content Placeholder 2"/>
          <p:cNvSpPr txBox="1">
            <a:spLocks/>
          </p:cNvSpPr>
          <p:nvPr/>
        </p:nvSpPr>
        <p:spPr>
          <a:xfrm>
            <a:off x="486814" y="2463342"/>
            <a:ext cx="5404921" cy="197055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r>
              <a:rPr lang="en-US" sz="1600" dirty="0"/>
              <a:t>European Community </a:t>
            </a:r>
            <a:r>
              <a:rPr lang="en-US" sz="1600" dirty="0" smtClean="0"/>
              <a:t>(2009) AGRICULTURAL </a:t>
            </a:r>
            <a:r>
              <a:rPr lang="en-US" sz="1600" dirty="0"/>
              <a:t>PRODUCT QUALITY POLICY: IMPACT </a:t>
            </a:r>
            <a:r>
              <a:rPr lang="en-US" sz="1600" dirty="0" smtClean="0"/>
              <a:t>ASSESSMENT</a:t>
            </a:r>
          </a:p>
          <a:p>
            <a:pPr lvl="1"/>
            <a:r>
              <a:rPr lang="en-US" sz="1600" dirty="0" smtClean="0"/>
              <a:t>“…single-ingredient </a:t>
            </a:r>
            <a:r>
              <a:rPr lang="en-US" sz="1600" dirty="0"/>
              <a:t>processed product (wine, olive oil, etc</a:t>
            </a:r>
            <a:r>
              <a:rPr lang="en-US" sz="1600" dirty="0" smtClean="0"/>
              <a:t>.)…”</a:t>
            </a:r>
          </a:p>
          <a:p>
            <a:pPr lvl="1"/>
            <a:r>
              <a:rPr lang="en-US" sz="1600" dirty="0" smtClean="0"/>
              <a:t>“-Single-ingredient </a:t>
            </a:r>
            <a:r>
              <a:rPr lang="en-US" sz="1600" dirty="0"/>
              <a:t>pressed or processed products (wine, dairy products </a:t>
            </a:r>
            <a:r>
              <a:rPr lang="en-US" sz="1600" dirty="0" smtClean="0"/>
              <a:t>including cheese</a:t>
            </a:r>
            <a:r>
              <a:rPr lang="en-US" sz="1600" dirty="0"/>
              <a:t>, olive oil, coffee, tea, fats and oils, sugar, </a:t>
            </a:r>
            <a:r>
              <a:rPr lang="en-US" sz="1600" dirty="0" smtClean="0"/>
              <a:t>tobacco)”</a:t>
            </a:r>
          </a:p>
        </p:txBody>
      </p:sp>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4353355" y="4639369"/>
            <a:ext cx="1485683" cy="1437632"/>
          </a:xfrm>
          <a:prstGeom prst="rect">
            <a:avLst/>
          </a:prstGeom>
        </p:spPr>
      </p:pic>
      <p:sp>
        <p:nvSpPr>
          <p:cNvPr id="10" name="Oval 9"/>
          <p:cNvSpPr/>
          <p:nvPr/>
        </p:nvSpPr>
        <p:spPr>
          <a:xfrm>
            <a:off x="5096196" y="5358185"/>
            <a:ext cx="460054" cy="186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81845" y="5855535"/>
            <a:ext cx="996629" cy="2454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0"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046" y="437351"/>
            <a:ext cx="7200900" cy="512146"/>
          </a:xfrm>
        </p:spPr>
        <p:txBody>
          <a:bodyPr/>
          <a:lstStyle/>
          <a:p>
            <a:pPr algn="ctr"/>
            <a:r>
              <a:rPr lang="en-US" dirty="0"/>
              <a:t>Wine is not a recipe product </a:t>
            </a:r>
          </a:p>
        </p:txBody>
      </p:sp>
      <p:sp>
        <p:nvSpPr>
          <p:cNvPr id="3" name="Content Placeholder 2"/>
          <p:cNvSpPr>
            <a:spLocks noGrp="1"/>
          </p:cNvSpPr>
          <p:nvPr>
            <p:ph idx="1"/>
          </p:nvPr>
        </p:nvSpPr>
        <p:spPr>
          <a:xfrm>
            <a:off x="929985" y="1075115"/>
            <a:ext cx="8139200" cy="2840180"/>
          </a:xfrm>
        </p:spPr>
        <p:txBody>
          <a:bodyPr>
            <a:noAutofit/>
          </a:bodyPr>
          <a:lstStyle/>
          <a:p>
            <a:r>
              <a:rPr lang="en-US" sz="2000" dirty="0" smtClean="0"/>
              <a:t>Not </a:t>
            </a:r>
            <a:r>
              <a:rPr lang="en-US" sz="2000" dirty="0"/>
              <a:t>all the substances are used for every </a:t>
            </a:r>
            <a:r>
              <a:rPr lang="en-US" sz="2000" dirty="0" smtClean="0"/>
              <a:t>wine</a:t>
            </a:r>
          </a:p>
          <a:p>
            <a:pPr lvl="1"/>
            <a:r>
              <a:rPr lang="en-US" sz="1600" dirty="0" smtClean="0"/>
              <a:t>Grape Color / Grape Variety</a:t>
            </a:r>
          </a:p>
          <a:p>
            <a:pPr lvl="1"/>
            <a:r>
              <a:rPr lang="en-US" sz="1600" dirty="0" smtClean="0"/>
              <a:t>Winemaking Style</a:t>
            </a:r>
          </a:p>
          <a:p>
            <a:pPr lvl="1"/>
            <a:r>
              <a:rPr lang="en-US" sz="1600" dirty="0" smtClean="0"/>
              <a:t>Grape Region / Vineyard / Part of each vineyard</a:t>
            </a:r>
            <a:endParaRPr lang="en-US" sz="1600" dirty="0"/>
          </a:p>
          <a:p>
            <a:r>
              <a:rPr lang="en-US" sz="2000" dirty="0" smtClean="0"/>
              <a:t>Winemakers </a:t>
            </a:r>
            <a:r>
              <a:rPr lang="en-US" sz="2000" dirty="0"/>
              <a:t>don’t use everything on the </a:t>
            </a:r>
            <a:r>
              <a:rPr lang="en-US" sz="2000" dirty="0" smtClean="0"/>
              <a:t>list</a:t>
            </a:r>
          </a:p>
          <a:p>
            <a:pPr lvl="1"/>
            <a:r>
              <a:rPr lang="en-US" sz="1600" dirty="0" smtClean="0"/>
              <a:t>Quality considerations</a:t>
            </a:r>
          </a:p>
          <a:p>
            <a:pPr lvl="1"/>
            <a:r>
              <a:rPr lang="en-US" sz="1600" dirty="0" smtClean="0"/>
              <a:t>Cost considerations</a:t>
            </a:r>
            <a:endParaRPr lang="en-US" sz="1600" dirty="0"/>
          </a:p>
          <a:p>
            <a:r>
              <a:rPr lang="en-US" sz="2000" dirty="0"/>
              <a:t>I don’t even use the same things each year, or each time I bottle.</a:t>
            </a:r>
          </a:p>
          <a:p>
            <a:endParaRPr lang="en-US" sz="800" dirty="0"/>
          </a:p>
        </p:txBody>
      </p:sp>
      <p:sp>
        <p:nvSpPr>
          <p:cNvPr id="6" name="Slide Number Placeholder 5"/>
          <p:cNvSpPr>
            <a:spLocks noGrp="1"/>
          </p:cNvSpPr>
          <p:nvPr>
            <p:ph type="sldNum" sz="quarter" idx="12"/>
          </p:nvPr>
        </p:nvSpPr>
        <p:spPr>
          <a:xfrm>
            <a:off x="8378687" y="6289679"/>
            <a:ext cx="416178" cy="222436"/>
          </a:xfrm>
        </p:spPr>
        <p:txBody>
          <a:bodyPr/>
          <a:lstStyle/>
          <a:p>
            <a:fld id="{E31375A4-56A4-47D6-9801-1991572033F7}" type="slidenum">
              <a:rPr lang="en-US" smtClean="0"/>
              <a:t>11</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graphicFrame>
        <p:nvGraphicFramePr>
          <p:cNvPr id="7" name="Table 6"/>
          <p:cNvGraphicFramePr>
            <a:graphicFrameLocks noGrp="1"/>
          </p:cNvGraphicFramePr>
          <p:nvPr>
            <p:extLst>
              <p:ext uri="{D42A27DB-BD31-4B8C-83A1-F6EECF244321}">
                <p14:modId xmlns:p14="http://schemas.microsoft.com/office/powerpoint/2010/main" val="2795196602"/>
              </p:ext>
            </p:extLst>
          </p:nvPr>
        </p:nvGraphicFramePr>
        <p:xfrm>
          <a:off x="1105600" y="4348045"/>
          <a:ext cx="7040881" cy="1345020"/>
        </p:xfrm>
        <a:graphic>
          <a:graphicData uri="http://schemas.openxmlformats.org/drawingml/2006/table">
            <a:tbl>
              <a:tblPr firstRow="1" bandRow="1">
                <a:tableStyleId>{BC89EF96-8CEA-46FF-86C4-4CE0E7609802}</a:tableStyleId>
              </a:tblPr>
              <a:tblGrid>
                <a:gridCol w="1524985"/>
                <a:gridCol w="844482"/>
                <a:gridCol w="822619"/>
                <a:gridCol w="922715"/>
                <a:gridCol w="939338"/>
                <a:gridCol w="897774"/>
                <a:gridCol w="1088968"/>
              </a:tblGrid>
              <a:tr h="332031">
                <a:tc>
                  <a:txBody>
                    <a:bodyPr/>
                    <a:lstStyle/>
                    <a:p>
                      <a:pPr algn="ctr"/>
                      <a:r>
                        <a:rPr lang="en-US" dirty="0" smtClean="0"/>
                        <a:t>Vintage</a:t>
                      </a:r>
                      <a:endParaRPr lang="en-US" dirty="0"/>
                    </a:p>
                  </a:txBody>
                  <a:tcPr/>
                </a:tc>
                <a:tc>
                  <a:txBody>
                    <a:bodyPr/>
                    <a:lstStyle/>
                    <a:p>
                      <a:pPr algn="ctr"/>
                      <a:r>
                        <a:rPr lang="en-US" dirty="0" smtClean="0"/>
                        <a:t>2013</a:t>
                      </a:r>
                      <a:endParaRPr lang="en-US" dirty="0"/>
                    </a:p>
                  </a:txBody>
                  <a:tcPr/>
                </a:tc>
                <a:tc>
                  <a:txBody>
                    <a:bodyPr/>
                    <a:lstStyle/>
                    <a:p>
                      <a:pPr algn="ctr"/>
                      <a:r>
                        <a:rPr lang="en-US" dirty="0" smtClean="0"/>
                        <a:t>2013</a:t>
                      </a:r>
                      <a:endParaRPr lang="en-US" dirty="0"/>
                    </a:p>
                  </a:txBody>
                  <a:tcPr/>
                </a:tc>
                <a:tc>
                  <a:txBody>
                    <a:bodyPr/>
                    <a:lstStyle/>
                    <a:p>
                      <a:pPr algn="ctr"/>
                      <a:r>
                        <a:rPr lang="en-US" dirty="0" smtClean="0"/>
                        <a:t>2014</a:t>
                      </a:r>
                      <a:endParaRPr lang="en-US" dirty="0"/>
                    </a:p>
                  </a:txBody>
                  <a:tcPr/>
                </a:tc>
                <a:tc>
                  <a:txBody>
                    <a:bodyPr/>
                    <a:lstStyle/>
                    <a:p>
                      <a:pPr algn="ctr"/>
                      <a:r>
                        <a:rPr lang="en-US" dirty="0" smtClean="0"/>
                        <a:t>2014</a:t>
                      </a:r>
                      <a:endParaRPr lang="en-US" dirty="0"/>
                    </a:p>
                  </a:txBody>
                  <a:tcPr/>
                </a:tc>
                <a:tc>
                  <a:txBody>
                    <a:bodyPr/>
                    <a:lstStyle/>
                    <a:p>
                      <a:pPr algn="ctr"/>
                      <a:r>
                        <a:rPr lang="en-US" dirty="0" smtClean="0"/>
                        <a:t>2015</a:t>
                      </a:r>
                      <a:endParaRPr lang="en-US" dirty="0"/>
                    </a:p>
                  </a:txBody>
                  <a:tcPr/>
                </a:tc>
                <a:tc>
                  <a:txBody>
                    <a:bodyPr/>
                    <a:lstStyle/>
                    <a:p>
                      <a:pPr algn="ctr"/>
                      <a:r>
                        <a:rPr lang="en-US" dirty="0" smtClean="0"/>
                        <a:t>2015</a:t>
                      </a:r>
                      <a:endParaRPr lang="en-US" dirty="0"/>
                    </a:p>
                  </a:txBody>
                  <a:tcPr/>
                </a:tc>
              </a:tr>
              <a:tr h="340814">
                <a:tc>
                  <a:txBody>
                    <a:bodyPr/>
                    <a:lstStyle/>
                    <a:p>
                      <a:pPr algn="ctr"/>
                      <a:r>
                        <a:rPr lang="en-US" dirty="0" smtClean="0"/>
                        <a:t>Blend Month</a:t>
                      </a:r>
                      <a:endParaRPr lang="en-US" dirty="0"/>
                    </a:p>
                  </a:txBody>
                  <a:tcPr/>
                </a:tc>
                <a:tc>
                  <a:txBody>
                    <a:bodyPr/>
                    <a:lstStyle/>
                    <a:p>
                      <a:pPr algn="ctr"/>
                      <a:r>
                        <a:rPr lang="en-US" dirty="0" smtClean="0"/>
                        <a:t>March</a:t>
                      </a:r>
                      <a:endParaRPr lang="en-US" dirty="0"/>
                    </a:p>
                  </a:txBody>
                  <a:tcPr/>
                </a:tc>
                <a:tc>
                  <a:txBody>
                    <a:bodyPr/>
                    <a:lstStyle/>
                    <a:p>
                      <a:pPr algn="ctr"/>
                      <a:r>
                        <a:rPr lang="en-US" dirty="0" smtClean="0"/>
                        <a:t>June</a:t>
                      </a:r>
                      <a:endParaRPr lang="en-US" dirty="0"/>
                    </a:p>
                  </a:txBody>
                  <a:tcPr/>
                </a:tc>
                <a:tc>
                  <a:txBody>
                    <a:bodyPr/>
                    <a:lstStyle/>
                    <a:p>
                      <a:pPr algn="ctr"/>
                      <a:r>
                        <a:rPr lang="en-US" dirty="0" smtClean="0"/>
                        <a:t>August</a:t>
                      </a:r>
                      <a:endParaRPr lang="en-US" dirty="0"/>
                    </a:p>
                  </a:txBody>
                  <a:tcPr/>
                </a:tc>
                <a:tc>
                  <a:txBody>
                    <a:bodyPr/>
                    <a:lstStyle/>
                    <a:p>
                      <a:pPr algn="ctr"/>
                      <a:r>
                        <a:rPr lang="en-US" dirty="0" smtClean="0"/>
                        <a:t>January</a:t>
                      </a:r>
                      <a:endParaRPr lang="en-US" dirty="0"/>
                    </a:p>
                  </a:txBody>
                  <a:tcPr/>
                </a:tc>
                <a:tc>
                  <a:txBody>
                    <a:bodyPr/>
                    <a:lstStyle/>
                    <a:p>
                      <a:pPr algn="ctr"/>
                      <a:r>
                        <a:rPr lang="en-US" dirty="0" smtClean="0"/>
                        <a:t>August</a:t>
                      </a:r>
                      <a:endParaRPr lang="en-US" dirty="0"/>
                    </a:p>
                  </a:txBody>
                  <a:tcPr/>
                </a:tc>
                <a:tc>
                  <a:txBody>
                    <a:bodyPr/>
                    <a:lstStyle/>
                    <a:p>
                      <a:pPr algn="ctr"/>
                      <a:r>
                        <a:rPr lang="en-US" dirty="0" smtClean="0"/>
                        <a:t>September</a:t>
                      </a:r>
                      <a:endParaRPr lang="en-US" dirty="0"/>
                    </a:p>
                  </a:txBody>
                  <a:tcPr/>
                </a:tc>
              </a:tr>
              <a:tr h="336877">
                <a:tc>
                  <a:txBody>
                    <a:bodyPr/>
                    <a:lstStyle/>
                    <a:p>
                      <a:pPr algn="ctr"/>
                      <a:r>
                        <a:rPr lang="en-US" dirty="0" smtClean="0"/>
                        <a:t>Total Acidity</a:t>
                      </a:r>
                      <a:endParaRPr lang="en-US" dirty="0"/>
                    </a:p>
                  </a:txBody>
                  <a:tcPr/>
                </a:tc>
                <a:tc>
                  <a:txBody>
                    <a:bodyPr/>
                    <a:lstStyle/>
                    <a:p>
                      <a:pPr algn="ctr"/>
                      <a:r>
                        <a:rPr lang="en-US" dirty="0" smtClean="0"/>
                        <a:t>6.16 g/L</a:t>
                      </a:r>
                      <a:endParaRPr lang="en-US" dirty="0"/>
                    </a:p>
                  </a:txBody>
                  <a:tcPr/>
                </a:tc>
                <a:tc>
                  <a:txBody>
                    <a:bodyPr/>
                    <a:lstStyle/>
                    <a:p>
                      <a:pPr algn="ctr"/>
                      <a:r>
                        <a:rPr lang="en-US" dirty="0" smtClean="0"/>
                        <a:t>5.28</a:t>
                      </a:r>
                      <a:r>
                        <a:rPr lang="en-US" baseline="0" dirty="0" smtClean="0"/>
                        <a:t> g/L</a:t>
                      </a:r>
                      <a:endParaRPr lang="en-US" dirty="0"/>
                    </a:p>
                  </a:txBody>
                  <a:tcPr/>
                </a:tc>
                <a:tc>
                  <a:txBody>
                    <a:bodyPr/>
                    <a:lstStyle/>
                    <a:p>
                      <a:pPr algn="ctr"/>
                      <a:r>
                        <a:rPr lang="en-US" dirty="0" smtClean="0"/>
                        <a:t>4.85</a:t>
                      </a:r>
                      <a:r>
                        <a:rPr lang="en-US" baseline="0" dirty="0" smtClean="0"/>
                        <a:t> g/L</a:t>
                      </a:r>
                      <a:endParaRPr lang="en-US" dirty="0"/>
                    </a:p>
                  </a:txBody>
                  <a:tcPr/>
                </a:tc>
                <a:tc>
                  <a:txBody>
                    <a:bodyPr/>
                    <a:lstStyle/>
                    <a:p>
                      <a:pPr algn="ctr"/>
                      <a:r>
                        <a:rPr lang="en-US" dirty="0" smtClean="0"/>
                        <a:t>4.77 g/L</a:t>
                      </a:r>
                      <a:endParaRPr lang="en-US" dirty="0"/>
                    </a:p>
                  </a:txBody>
                  <a:tcPr/>
                </a:tc>
                <a:tc>
                  <a:txBody>
                    <a:bodyPr/>
                    <a:lstStyle/>
                    <a:p>
                      <a:pPr algn="ctr"/>
                      <a:r>
                        <a:rPr lang="en-US" dirty="0" smtClean="0"/>
                        <a:t>5.91 g/L</a:t>
                      </a:r>
                      <a:endParaRPr lang="en-US" dirty="0"/>
                    </a:p>
                  </a:txBody>
                  <a:tcPr/>
                </a:tc>
                <a:tc>
                  <a:txBody>
                    <a:bodyPr/>
                    <a:lstStyle/>
                    <a:p>
                      <a:pPr algn="ctr"/>
                      <a:r>
                        <a:rPr lang="en-US" dirty="0" smtClean="0"/>
                        <a:t>?</a:t>
                      </a:r>
                      <a:endParaRPr lang="en-US" dirty="0"/>
                    </a:p>
                  </a:txBody>
                  <a:tcPr/>
                </a:tc>
              </a:tr>
              <a:tr h="335298">
                <a:tc>
                  <a:txBody>
                    <a:bodyPr/>
                    <a:lstStyle/>
                    <a:p>
                      <a:pPr algn="ctr"/>
                      <a:r>
                        <a:rPr lang="en-US" dirty="0" smtClean="0"/>
                        <a:t>Add</a:t>
                      </a:r>
                      <a:r>
                        <a:rPr lang="en-US" baseline="0" dirty="0" smtClean="0"/>
                        <a:t> Citric?</a:t>
                      </a:r>
                      <a:endParaRPr lang="en-US" dirty="0"/>
                    </a:p>
                  </a:txBody>
                  <a:tcPr/>
                </a:tc>
                <a:tc>
                  <a:txBody>
                    <a:bodyPr/>
                    <a:lstStyle/>
                    <a:p>
                      <a:pPr algn="ctr"/>
                      <a:r>
                        <a:rPr lang="en-US" dirty="0" smtClean="0"/>
                        <a:t>No</a:t>
                      </a:r>
                      <a:endParaRPr lang="en-US" dirty="0"/>
                    </a:p>
                  </a:txBody>
                  <a:tcPr/>
                </a:tc>
                <a:tc>
                  <a:txBody>
                    <a:bodyPr/>
                    <a:lstStyle/>
                    <a:p>
                      <a:pPr algn="ctr"/>
                      <a:r>
                        <a:rPr lang="en-US" dirty="0" smtClean="0"/>
                        <a:t>5 units</a:t>
                      </a:r>
                      <a:endParaRPr lang="en-US" dirty="0"/>
                    </a:p>
                  </a:txBody>
                  <a:tcPr/>
                </a:tc>
                <a:tc>
                  <a:txBody>
                    <a:bodyPr/>
                    <a:lstStyle/>
                    <a:p>
                      <a:pPr algn="ctr"/>
                      <a:r>
                        <a:rPr lang="en-US" dirty="0" smtClean="0"/>
                        <a:t>8 units</a:t>
                      </a:r>
                      <a:endParaRPr lang="en-US" dirty="0"/>
                    </a:p>
                  </a:txBody>
                  <a:tcPr/>
                </a:tc>
                <a:tc>
                  <a:txBody>
                    <a:bodyPr/>
                    <a:lstStyle/>
                    <a:p>
                      <a:pPr algn="ctr"/>
                      <a:r>
                        <a:rPr lang="en-US" dirty="0" smtClean="0"/>
                        <a:t>7 units</a:t>
                      </a:r>
                      <a:endParaRPr lang="en-US" dirty="0"/>
                    </a:p>
                  </a:txBody>
                  <a:tcPr/>
                </a:tc>
                <a:tc>
                  <a:txBody>
                    <a:bodyPr/>
                    <a:lstStyle/>
                    <a:p>
                      <a:pPr algn="ctr"/>
                      <a:r>
                        <a:rPr lang="en-US" dirty="0" smtClean="0"/>
                        <a:t>No</a:t>
                      </a:r>
                      <a:endParaRPr lang="en-US" dirty="0"/>
                    </a:p>
                  </a:txBody>
                  <a:tcPr/>
                </a:tc>
                <a:tc>
                  <a:txBody>
                    <a:bodyPr/>
                    <a:lstStyle/>
                    <a:p>
                      <a:pPr algn="ctr"/>
                      <a:r>
                        <a:rPr lang="en-US" dirty="0" smtClean="0"/>
                        <a:t>?</a:t>
                      </a:r>
                      <a:endParaRPr lang="en-US" dirty="0"/>
                    </a:p>
                  </a:txBody>
                  <a:tcPr/>
                </a:tc>
              </a:tr>
            </a:tbl>
          </a:graphicData>
        </a:graphic>
      </p:graphicFrame>
      <p:pic>
        <p:nvPicPr>
          <p:cNvPr id="2050" name="Picture 2" descr="Image result for spice rack">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774875" y="682019"/>
            <a:ext cx="1911927" cy="280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normAutofit/>
          </a:bodyPr>
          <a:lstStyle/>
          <a:p>
            <a:pPr algn="ctr"/>
            <a:r>
              <a:rPr lang="en-US" dirty="0" smtClean="0"/>
              <a:t>Winemaking substances are safe</a:t>
            </a:r>
            <a:endParaRPr lang="en-US" dirty="0"/>
          </a:p>
        </p:txBody>
      </p:sp>
      <p:sp>
        <p:nvSpPr>
          <p:cNvPr id="3" name="Content Placeholder 2"/>
          <p:cNvSpPr>
            <a:spLocks noGrp="1"/>
          </p:cNvSpPr>
          <p:nvPr>
            <p:ph idx="1"/>
          </p:nvPr>
        </p:nvSpPr>
        <p:spPr>
          <a:xfrm>
            <a:off x="755418" y="1066802"/>
            <a:ext cx="7836132" cy="3729642"/>
          </a:xfrm>
        </p:spPr>
        <p:txBody>
          <a:bodyPr>
            <a:normAutofit/>
          </a:bodyPr>
          <a:lstStyle/>
          <a:p>
            <a:pPr>
              <a:spcAft>
                <a:spcPts val="600"/>
              </a:spcAft>
            </a:pPr>
            <a:r>
              <a:rPr lang="en-US" sz="2000" dirty="0"/>
              <a:t>The substances permitted </a:t>
            </a:r>
            <a:r>
              <a:rPr lang="en-US" sz="2000" dirty="0" smtClean="0"/>
              <a:t>in wine </a:t>
            </a:r>
            <a:r>
              <a:rPr lang="en-US" sz="2000" dirty="0"/>
              <a:t>are </a:t>
            </a:r>
            <a:r>
              <a:rPr lang="en-US" sz="2000" dirty="0" smtClean="0"/>
              <a:t>safe to the consumer. </a:t>
            </a:r>
            <a:r>
              <a:rPr lang="en-US" sz="2000" dirty="0"/>
              <a:t>The vast majority are either foodstuffs themselves, occur naturally in </a:t>
            </a:r>
            <a:r>
              <a:rPr lang="en-US" sz="2000" dirty="0" smtClean="0"/>
              <a:t>grapes / wine, </a:t>
            </a:r>
            <a:r>
              <a:rPr lang="en-US" sz="2000" dirty="0"/>
              <a:t>or else have been evaluated by JECFA and given </a:t>
            </a:r>
            <a:r>
              <a:rPr lang="en-US" sz="2000" dirty="0" smtClean="0"/>
              <a:t>an “ADI not </a:t>
            </a:r>
            <a:r>
              <a:rPr lang="en-US" sz="2000" dirty="0"/>
              <a:t>specified” </a:t>
            </a:r>
            <a:r>
              <a:rPr lang="en-US" sz="2000" dirty="0" smtClean="0"/>
              <a:t>designation. </a:t>
            </a:r>
          </a:p>
          <a:p>
            <a:pPr lvl="1"/>
            <a:r>
              <a:rPr lang="en-US" sz="1800" u="sng" dirty="0" smtClean="0"/>
              <a:t>JECFA </a:t>
            </a:r>
            <a:r>
              <a:rPr lang="en-US" sz="1800" dirty="0" smtClean="0"/>
              <a:t>– Codex Alimentarius </a:t>
            </a:r>
            <a:r>
              <a:rPr lang="en-US" sz="1800" b="1" u="sng" dirty="0" smtClean="0"/>
              <a:t>J</a:t>
            </a:r>
            <a:r>
              <a:rPr lang="en-US" sz="1800" dirty="0" smtClean="0"/>
              <a:t>oint </a:t>
            </a:r>
            <a:r>
              <a:rPr lang="en-US" sz="1800" b="1" u="sng" dirty="0" smtClean="0"/>
              <a:t>E</a:t>
            </a:r>
            <a:r>
              <a:rPr lang="en-US" sz="1800" dirty="0" smtClean="0"/>
              <a:t>xpert </a:t>
            </a:r>
            <a:r>
              <a:rPr lang="en-US" sz="1800" b="1" u="sng" dirty="0" smtClean="0"/>
              <a:t>C</a:t>
            </a:r>
            <a:r>
              <a:rPr lang="en-US" sz="1800" dirty="0" smtClean="0"/>
              <a:t>ommittee on </a:t>
            </a:r>
            <a:r>
              <a:rPr lang="en-US" sz="1800" b="1" u="sng" dirty="0" smtClean="0"/>
              <a:t>F</a:t>
            </a:r>
            <a:r>
              <a:rPr lang="en-US" sz="1800" dirty="0" smtClean="0"/>
              <a:t>ood </a:t>
            </a:r>
            <a:r>
              <a:rPr lang="en-US" sz="1800" b="1" u="sng" dirty="0" smtClean="0"/>
              <a:t>A</a:t>
            </a:r>
            <a:r>
              <a:rPr lang="en-US" sz="1800" dirty="0" smtClean="0"/>
              <a:t>dditives</a:t>
            </a:r>
          </a:p>
          <a:p>
            <a:pPr lvl="1"/>
            <a:r>
              <a:rPr lang="en-US" sz="1800" u="sng" dirty="0" smtClean="0"/>
              <a:t>ADI</a:t>
            </a:r>
            <a:r>
              <a:rPr lang="en-US" sz="1800" dirty="0" smtClean="0"/>
              <a:t> – </a:t>
            </a:r>
            <a:r>
              <a:rPr lang="en-US" sz="1800" b="1" u="sng" dirty="0" smtClean="0"/>
              <a:t>A</a:t>
            </a:r>
            <a:r>
              <a:rPr lang="en-US" sz="1800" dirty="0" smtClean="0"/>
              <a:t>cceptable </a:t>
            </a:r>
            <a:r>
              <a:rPr lang="en-US" sz="1800" b="1" u="sng" dirty="0" smtClean="0"/>
              <a:t>D</a:t>
            </a:r>
            <a:r>
              <a:rPr lang="en-US" sz="1800" dirty="0" smtClean="0"/>
              <a:t>aily </a:t>
            </a:r>
            <a:r>
              <a:rPr lang="en-US" sz="1800" b="1" u="sng" dirty="0" smtClean="0"/>
              <a:t>I</a:t>
            </a:r>
            <a:r>
              <a:rPr lang="en-US" sz="1800" dirty="0" smtClean="0"/>
              <a:t>ntake </a:t>
            </a:r>
            <a:r>
              <a:rPr lang="en-US" sz="1800" dirty="0"/>
              <a:t>– “the amount of the additive, expressed on a body weight basis, that can be ingested daily over a lifetime without appreciable health risk (notionally </a:t>
            </a:r>
            <a:r>
              <a:rPr lang="en-US" sz="1800" dirty="0" smtClean="0"/>
              <a:t>‘zero’ </a:t>
            </a:r>
            <a:r>
              <a:rPr lang="en-US" sz="1800" dirty="0"/>
              <a:t>risk</a:t>
            </a:r>
            <a:r>
              <a:rPr lang="en-US" sz="1800" dirty="0" smtClean="0"/>
              <a:t>).”</a:t>
            </a:r>
            <a:endParaRPr lang="en-US" dirty="0"/>
          </a:p>
          <a:p>
            <a:pPr marL="342900" lvl="2" indent="-171450">
              <a:spcBef>
                <a:spcPts val="1350"/>
              </a:spcBef>
            </a:pPr>
            <a:r>
              <a:rPr lang="en-US" sz="1800" u="sng" dirty="0" smtClean="0"/>
              <a:t>ADI not specified </a:t>
            </a:r>
            <a:r>
              <a:rPr lang="en-US" sz="1800" dirty="0"/>
              <a:t>– </a:t>
            </a:r>
            <a:r>
              <a:rPr lang="en-US" sz="1800" dirty="0" smtClean="0"/>
              <a:t>“the total daily intake of the substance…does not …represent a hazard to health” </a:t>
            </a:r>
            <a:r>
              <a:rPr lang="en-US" sz="1000" dirty="0"/>
              <a:t>(</a:t>
            </a:r>
            <a:r>
              <a:rPr lang="en-US" sz="1000" dirty="0">
                <a:hlinkClick r:id="rId3"/>
              </a:rPr>
              <a:t>http://www.fao.org/docrep/008/ae922e/ae922e05.htm</a:t>
            </a:r>
            <a:r>
              <a:rPr lang="en-US" sz="1000" dirty="0"/>
              <a:t>) </a:t>
            </a:r>
          </a:p>
          <a:p>
            <a:pPr marL="0" indent="0">
              <a:buNone/>
            </a:pPr>
            <a:endParaRPr lang="en-US" dirty="0"/>
          </a:p>
        </p:txBody>
      </p:sp>
      <p:sp>
        <p:nvSpPr>
          <p:cNvPr id="6" name="Slide Number Placeholder 5"/>
          <p:cNvSpPr>
            <a:spLocks noGrp="1"/>
          </p:cNvSpPr>
          <p:nvPr>
            <p:ph type="sldNum" sz="quarter" idx="12"/>
          </p:nvPr>
        </p:nvSpPr>
        <p:spPr>
          <a:xfrm>
            <a:off x="8378686" y="6289679"/>
            <a:ext cx="449429" cy="222436"/>
          </a:xfrm>
        </p:spPr>
        <p:txBody>
          <a:bodyPr/>
          <a:lstStyle/>
          <a:p>
            <a:fld id="{E31375A4-56A4-47D6-9801-1991572033F7}" type="slidenum">
              <a:rPr lang="en-US" smtClean="0"/>
              <a:t>12</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pic>
        <p:nvPicPr>
          <p:cNvPr id="3074" name="Picture 2" descr="Image result for citric aci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31637" y="5090094"/>
            <a:ext cx="2234002" cy="10099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85103" y="4569007"/>
            <a:ext cx="2527069" cy="369332"/>
          </a:xfrm>
          <a:prstGeom prst="rect">
            <a:avLst/>
          </a:prstGeom>
          <a:noFill/>
        </p:spPr>
        <p:txBody>
          <a:bodyPr wrap="square" rtlCol="0">
            <a:spAutoFit/>
          </a:bodyPr>
          <a:lstStyle/>
          <a:p>
            <a:pPr algn="ctr"/>
            <a:r>
              <a:rPr lang="en-US" dirty="0" smtClean="0"/>
              <a:t>Citric Acid</a:t>
            </a:r>
            <a:endParaRPr lang="en-US" dirty="0"/>
          </a:p>
        </p:txBody>
      </p:sp>
      <p:pic>
        <p:nvPicPr>
          <p:cNvPr id="3076" name="Picture 4" descr="Image result for citric acid">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2157" y="4432070"/>
            <a:ext cx="1664912" cy="16680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our gummies"/>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769166" y="4480787"/>
            <a:ext cx="986607" cy="12186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sour gummies flintstones">
            <a:hlinkClick r:id="rId8"/>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rot="660000">
            <a:off x="7927080" y="4603362"/>
            <a:ext cx="706697" cy="148867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Image result for 7up"/>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4" name="Picture 12" descr="Image result for 7up">
            <a:hlinkClick r:id="rId10"/>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rot="-720000">
            <a:off x="5893740" y="4666492"/>
            <a:ext cx="733361" cy="141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smtClean="0"/>
              <a:t>Numerical Limits vs. GMP</a:t>
            </a:r>
            <a:endParaRPr lang="en-US" dirty="0"/>
          </a:p>
        </p:txBody>
      </p:sp>
      <p:sp>
        <p:nvSpPr>
          <p:cNvPr id="3" name="Content Placeholder 2"/>
          <p:cNvSpPr>
            <a:spLocks noGrp="1"/>
          </p:cNvSpPr>
          <p:nvPr>
            <p:ph idx="1"/>
          </p:nvPr>
        </p:nvSpPr>
        <p:spPr>
          <a:xfrm>
            <a:off x="544830" y="1114943"/>
            <a:ext cx="8401050" cy="405763"/>
          </a:xfrm>
        </p:spPr>
        <p:txBody>
          <a:bodyPr>
            <a:normAutofit/>
          </a:bodyPr>
          <a:lstStyle/>
          <a:p>
            <a:r>
              <a:rPr lang="en-US" sz="1800" dirty="0" smtClean="0"/>
              <a:t>What does GMP mean?</a:t>
            </a:r>
            <a:endParaRPr lang="en-US" dirty="0"/>
          </a:p>
        </p:txBody>
      </p:sp>
      <p:sp>
        <p:nvSpPr>
          <p:cNvPr id="6" name="Slide Number Placeholder 5"/>
          <p:cNvSpPr>
            <a:spLocks noGrp="1"/>
          </p:cNvSpPr>
          <p:nvPr>
            <p:ph type="sldNum" sz="quarter" idx="12"/>
          </p:nvPr>
        </p:nvSpPr>
        <p:spPr>
          <a:xfrm>
            <a:off x="8378687" y="6289679"/>
            <a:ext cx="432804" cy="222436"/>
          </a:xfrm>
        </p:spPr>
        <p:txBody>
          <a:bodyPr/>
          <a:lstStyle/>
          <a:p>
            <a:fld id="{E31375A4-56A4-47D6-9801-1991572033F7}" type="slidenum">
              <a:rPr lang="en-US" smtClean="0"/>
              <a:t>13</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58899" y="1500359"/>
            <a:ext cx="6380347" cy="146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348547" y="3071033"/>
            <a:ext cx="8401050" cy="29457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r>
              <a:rPr lang="en-US" sz="1800" dirty="0" smtClean="0"/>
              <a:t>The Codex Alimentarius General Standard for Food Additives (GFSA) states:</a:t>
            </a:r>
          </a:p>
          <a:p>
            <a:pPr lvl="1"/>
            <a:r>
              <a:rPr lang="en-US" sz="1800" dirty="0" smtClean="0"/>
              <a:t>"All food additives subject to the provisions of this Standard shall be used under conditions of </a:t>
            </a:r>
            <a:r>
              <a:rPr lang="en-US" sz="1800" b="1" u="sng" dirty="0" smtClean="0"/>
              <a:t>g</a:t>
            </a:r>
            <a:r>
              <a:rPr lang="en-US" sz="1800" dirty="0" smtClean="0"/>
              <a:t>ood </a:t>
            </a:r>
            <a:r>
              <a:rPr lang="en-US" sz="1800" b="1" u="sng" dirty="0" smtClean="0"/>
              <a:t>m</a:t>
            </a:r>
            <a:r>
              <a:rPr lang="en-US" sz="1800" dirty="0" smtClean="0"/>
              <a:t>anufacturing </a:t>
            </a:r>
            <a:r>
              <a:rPr lang="en-US" sz="1800" b="1" u="sng" dirty="0" smtClean="0"/>
              <a:t>p</a:t>
            </a:r>
            <a:r>
              <a:rPr lang="en-US" sz="1800" dirty="0" smtClean="0"/>
              <a:t>ractice, which include the following: </a:t>
            </a:r>
          </a:p>
          <a:p>
            <a:pPr lvl="2"/>
            <a:r>
              <a:rPr lang="en-US" sz="1800" dirty="0" smtClean="0"/>
              <a:t>the quantity of the additive added to food shall be limited to the lowest possible level necessary to accomplish its desired effect;</a:t>
            </a:r>
          </a:p>
          <a:p>
            <a:pPr lvl="2"/>
            <a:r>
              <a:rPr lang="en-US" sz="1800" dirty="0" smtClean="0"/>
              <a:t>the quantity of the additive that becomes a component of food as a result of its use in the manufacturing, processing or packaging of a food and which is not intended to accomplish any physical, or other technical effect in the food itself, is reduced to the extent reasonably possible; and,</a:t>
            </a:r>
          </a:p>
          <a:p>
            <a:pPr lvl="2"/>
            <a:r>
              <a:rPr lang="en-US" sz="1800" dirty="0" smtClean="0"/>
              <a:t>the additive is prepared and handled in the same way as a food ingredient."</a:t>
            </a:r>
          </a:p>
          <a:p>
            <a:endParaRPr lang="en-US" dirty="0"/>
          </a:p>
        </p:txBody>
      </p:sp>
      <p:sp>
        <p:nvSpPr>
          <p:cNvPr id="7" name="TextBox 6"/>
          <p:cNvSpPr txBox="1"/>
          <p:nvPr/>
        </p:nvSpPr>
        <p:spPr>
          <a:xfrm>
            <a:off x="901684" y="5967884"/>
            <a:ext cx="3063472" cy="230832"/>
          </a:xfrm>
          <a:prstGeom prst="rect">
            <a:avLst/>
          </a:prstGeom>
          <a:noFill/>
        </p:spPr>
        <p:txBody>
          <a:bodyPr wrap="square" rtlCol="0">
            <a:spAutoFit/>
          </a:bodyPr>
          <a:lstStyle/>
          <a:p>
            <a:r>
              <a:rPr lang="en-US" sz="900" dirty="0"/>
              <a:t>http://www.fao.org/gsfaonline/reference/glossary.html</a:t>
            </a:r>
            <a:endParaRPr lang="en-US" dirty="0"/>
          </a:p>
        </p:txBody>
      </p:sp>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smtClean="0"/>
              <a:t>Numerical Limits vs. GMP</a:t>
            </a:r>
            <a:endParaRPr lang="en-US" dirty="0"/>
          </a:p>
        </p:txBody>
      </p:sp>
      <p:sp>
        <p:nvSpPr>
          <p:cNvPr id="3" name="Content Placeholder 2"/>
          <p:cNvSpPr>
            <a:spLocks noGrp="1"/>
          </p:cNvSpPr>
          <p:nvPr>
            <p:ph idx="1"/>
          </p:nvPr>
        </p:nvSpPr>
        <p:spPr>
          <a:xfrm>
            <a:off x="771525" y="1390979"/>
            <a:ext cx="8143875" cy="4544308"/>
          </a:xfrm>
        </p:spPr>
        <p:txBody>
          <a:bodyPr>
            <a:noAutofit/>
          </a:bodyPr>
          <a:lstStyle/>
          <a:p>
            <a:r>
              <a:rPr lang="en-US" sz="1800" dirty="0" smtClean="0"/>
              <a:t>Numerical Limits can cause trade issues due to </a:t>
            </a:r>
          </a:p>
          <a:p>
            <a:pPr lvl="1"/>
            <a:r>
              <a:rPr lang="en-US" sz="1800" dirty="0"/>
              <a:t>Differences in </a:t>
            </a:r>
            <a:r>
              <a:rPr lang="en-US" sz="1800" dirty="0" smtClean="0"/>
              <a:t>markets</a:t>
            </a:r>
            <a:endParaRPr lang="en-US" sz="1800" dirty="0"/>
          </a:p>
          <a:p>
            <a:pPr lvl="1"/>
            <a:r>
              <a:rPr lang="en-US" sz="1800" dirty="0" smtClean="0"/>
              <a:t>Confusion due to different scientific units used to express those limits</a:t>
            </a:r>
          </a:p>
          <a:p>
            <a:pPr lvl="2">
              <a:spcAft>
                <a:spcPts val="1200"/>
              </a:spcAft>
            </a:pPr>
            <a:r>
              <a:rPr lang="en-US" sz="1800" dirty="0" smtClean="0"/>
              <a:t>examples:  </a:t>
            </a:r>
            <a:r>
              <a:rPr lang="en-US" sz="1800" dirty="0" smtClean="0"/>
              <a:t>g/L</a:t>
            </a:r>
            <a:r>
              <a:rPr lang="en-US" sz="1800" dirty="0" smtClean="0"/>
              <a:t>, </a:t>
            </a:r>
            <a:r>
              <a:rPr lang="en-US" sz="1800" dirty="0" smtClean="0"/>
              <a:t>mg/L, mg/dm</a:t>
            </a:r>
            <a:r>
              <a:rPr lang="en-US" sz="1800" baseline="30000" dirty="0" smtClean="0"/>
              <a:t>3</a:t>
            </a:r>
            <a:r>
              <a:rPr lang="en-US" sz="1800" dirty="0"/>
              <a:t>, </a:t>
            </a:r>
            <a:r>
              <a:rPr lang="en-US" sz="1800" dirty="0" smtClean="0"/>
              <a:t>mg/mL</a:t>
            </a:r>
            <a:r>
              <a:rPr lang="en-US" sz="1800" dirty="0" smtClean="0"/>
              <a:t>, </a:t>
            </a:r>
            <a:r>
              <a:rPr lang="en-US" sz="1800" dirty="0" smtClean="0"/>
              <a:t>mg/cm</a:t>
            </a:r>
            <a:r>
              <a:rPr lang="en-US" sz="1800" baseline="30000" dirty="0" smtClean="0"/>
              <a:t>3</a:t>
            </a:r>
            <a:r>
              <a:rPr lang="en-US" sz="1800" dirty="0" smtClean="0"/>
              <a:t>, </a:t>
            </a:r>
            <a:r>
              <a:rPr lang="en-US" sz="1800" dirty="0" err="1" smtClean="0"/>
              <a:t>meq</a:t>
            </a:r>
            <a:r>
              <a:rPr lang="en-US" sz="1800" dirty="0" smtClean="0"/>
              <a:t>/L</a:t>
            </a:r>
            <a:r>
              <a:rPr lang="en-US" sz="1800" dirty="0" smtClean="0"/>
              <a:t>, g/kg, </a:t>
            </a:r>
            <a:r>
              <a:rPr lang="en-US" sz="1800" dirty="0"/>
              <a:t>mg/kg, </a:t>
            </a:r>
            <a:r>
              <a:rPr lang="en-US" sz="1800" dirty="0" smtClean="0"/>
              <a:t>ppm</a:t>
            </a:r>
            <a:endParaRPr lang="en-US" sz="1800" dirty="0"/>
          </a:p>
          <a:p>
            <a:pPr marL="0" indent="0">
              <a:buNone/>
            </a:pPr>
            <a:r>
              <a:rPr lang="en-US" sz="1800" dirty="0" smtClean="0"/>
              <a:t>How would this affect Citric Acid use in the blend I’m making?</a:t>
            </a:r>
          </a:p>
          <a:p>
            <a:pPr lvl="1"/>
            <a:r>
              <a:rPr lang="en-US" sz="1800" dirty="0" smtClean="0"/>
              <a:t>What </a:t>
            </a:r>
            <a:r>
              <a:rPr lang="en-US" sz="1800" dirty="0"/>
              <a:t>if I wanted to export this to another country?  </a:t>
            </a:r>
          </a:p>
          <a:p>
            <a:pPr lvl="1"/>
            <a:r>
              <a:rPr lang="en-US" sz="1800" dirty="0" smtClean="0"/>
              <a:t>What </a:t>
            </a:r>
            <a:r>
              <a:rPr lang="en-US" sz="1800" dirty="0"/>
              <a:t>if they had a numerical limit, especially if it wasn’t based on health concerns</a:t>
            </a:r>
            <a:r>
              <a:rPr lang="en-US" sz="1800" dirty="0" smtClean="0"/>
              <a:t>?</a:t>
            </a:r>
          </a:p>
          <a:p>
            <a:pPr lvl="1">
              <a:spcAft>
                <a:spcPts val="600"/>
              </a:spcAft>
            </a:pPr>
            <a:r>
              <a:rPr lang="en-US" sz="1800" dirty="0"/>
              <a:t>What if they had GMP as a usage guide?</a:t>
            </a:r>
            <a:endParaRPr lang="en-US" sz="1800" dirty="0" smtClean="0"/>
          </a:p>
          <a:p>
            <a:pPr lvl="1"/>
            <a:r>
              <a:rPr lang="en-US" sz="1800" dirty="0" smtClean="0"/>
              <a:t>Numerical </a:t>
            </a:r>
            <a:r>
              <a:rPr lang="en-US" sz="1800" dirty="0" smtClean="0"/>
              <a:t>Limits – sometimes based on usage?</a:t>
            </a:r>
          </a:p>
          <a:p>
            <a:pPr lvl="2"/>
            <a:r>
              <a:rPr lang="en-US" sz="1800" dirty="0" smtClean="0"/>
              <a:t>Citric Acid – a Sequestrant</a:t>
            </a:r>
            <a:r>
              <a:rPr lang="en-US" sz="1800" dirty="0"/>
              <a:t>?</a:t>
            </a:r>
            <a:r>
              <a:rPr lang="en-US" sz="1800" dirty="0" smtClean="0"/>
              <a:t> an Acidifier? a Stabilizer?</a:t>
            </a:r>
            <a:endParaRPr lang="en-US" sz="1800" dirty="0"/>
          </a:p>
        </p:txBody>
      </p:sp>
      <p:sp>
        <p:nvSpPr>
          <p:cNvPr id="6" name="Slide Number Placeholder 5"/>
          <p:cNvSpPr>
            <a:spLocks noGrp="1"/>
          </p:cNvSpPr>
          <p:nvPr>
            <p:ph type="sldNum" sz="quarter" idx="12"/>
          </p:nvPr>
        </p:nvSpPr>
        <p:spPr>
          <a:xfrm>
            <a:off x="8378687" y="6289679"/>
            <a:ext cx="407866" cy="222436"/>
          </a:xfrm>
        </p:spPr>
        <p:txBody>
          <a:bodyPr/>
          <a:lstStyle/>
          <a:p>
            <a:fld id="{E31375A4-56A4-47D6-9801-1991572033F7}" type="slidenum">
              <a:rPr lang="en-US" smtClean="0"/>
              <a:t>14</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spTree>
    <p:extLst>
      <p:ext uri="{BB962C8B-B14F-4D97-AF65-F5344CB8AC3E}">
        <p14:creationId xmlns:p14="http://schemas.microsoft.com/office/powerpoint/2010/main" val="348990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r>
              <a:rPr lang="en-US" dirty="0" smtClean="0"/>
              <a:t>What about Codex Alimentarius Substances?</a:t>
            </a:r>
            <a:endParaRPr lang="en-US" dirty="0"/>
          </a:p>
        </p:txBody>
      </p:sp>
      <p:sp>
        <p:nvSpPr>
          <p:cNvPr id="3" name="Content Placeholder 2"/>
          <p:cNvSpPr>
            <a:spLocks noGrp="1"/>
          </p:cNvSpPr>
          <p:nvPr>
            <p:ph idx="1"/>
          </p:nvPr>
        </p:nvSpPr>
        <p:spPr>
          <a:xfrm>
            <a:off x="650240" y="1249680"/>
            <a:ext cx="8209280" cy="4541521"/>
          </a:xfrm>
        </p:spPr>
        <p:txBody>
          <a:bodyPr/>
          <a:lstStyle/>
          <a:p>
            <a:r>
              <a:rPr lang="en-US" sz="1800" dirty="0" smtClean="0"/>
              <a:t>Codex allows only the following five compounds for grape wines (14.2.3):</a:t>
            </a:r>
          </a:p>
          <a:p>
            <a:pPr lvl="1">
              <a:lnSpc>
                <a:spcPct val="114000"/>
              </a:lnSpc>
            </a:pPr>
            <a:r>
              <a:rPr lang="en-US" sz="1800" dirty="0" smtClean="0"/>
              <a:t>Dimethyl Dicarbonate (DMDC)</a:t>
            </a:r>
          </a:p>
          <a:p>
            <a:pPr lvl="1">
              <a:lnSpc>
                <a:spcPct val="114000"/>
              </a:lnSpc>
            </a:pPr>
            <a:r>
              <a:rPr lang="en-US" sz="1800" dirty="0" smtClean="0"/>
              <a:t>Sulfites</a:t>
            </a:r>
          </a:p>
          <a:p>
            <a:pPr lvl="1">
              <a:lnSpc>
                <a:spcPct val="114000"/>
              </a:lnSpc>
            </a:pPr>
            <a:r>
              <a:rPr lang="en-US" sz="1800" dirty="0" smtClean="0"/>
              <a:t>Carbon Dioxide (CO</a:t>
            </a:r>
            <a:r>
              <a:rPr lang="en-US" sz="1800" baseline="-25000" dirty="0" smtClean="0"/>
              <a:t>2</a:t>
            </a:r>
            <a:r>
              <a:rPr lang="en-US" sz="1800" dirty="0"/>
              <a:t>)</a:t>
            </a:r>
            <a:endParaRPr lang="en-US" sz="1800" dirty="0" smtClean="0"/>
          </a:p>
          <a:p>
            <a:pPr lvl="1">
              <a:lnSpc>
                <a:spcPct val="114000"/>
              </a:lnSpc>
            </a:pPr>
            <a:r>
              <a:rPr lang="en-US" sz="1800" dirty="0" smtClean="0"/>
              <a:t>Sorbates/Sorbic Acid</a:t>
            </a:r>
          </a:p>
          <a:p>
            <a:pPr lvl="1">
              <a:lnSpc>
                <a:spcPct val="114000"/>
              </a:lnSpc>
            </a:pPr>
            <a:r>
              <a:rPr lang="en-US" sz="1800" dirty="0" smtClean="0"/>
              <a:t>Lysozyme</a:t>
            </a:r>
          </a:p>
          <a:p>
            <a:pPr marL="379809" lvl="2" indent="0">
              <a:spcAft>
                <a:spcPts val="600"/>
              </a:spcAft>
              <a:buNone/>
            </a:pPr>
            <a:r>
              <a:rPr lang="en-US" sz="1800" dirty="0" smtClean="0"/>
              <a:t>	</a:t>
            </a:r>
            <a:r>
              <a:rPr lang="en-US" sz="900" dirty="0" smtClean="0"/>
              <a:t>(http</a:t>
            </a:r>
            <a:r>
              <a:rPr lang="en-US" sz="900" dirty="0"/>
              <a:t>://</a:t>
            </a:r>
            <a:r>
              <a:rPr lang="en-US" sz="900" dirty="0" smtClean="0"/>
              <a:t>www.fao.org/gsfaonline/docs/CXS_192e.pdf)</a:t>
            </a:r>
            <a:endParaRPr lang="en-US" sz="900" dirty="0"/>
          </a:p>
          <a:p>
            <a:pPr>
              <a:spcAft>
                <a:spcPts val="600"/>
              </a:spcAft>
            </a:pPr>
            <a:r>
              <a:rPr lang="en-US" sz="1800" dirty="0" smtClean="0"/>
              <a:t>What happens when an economy just allows these five?</a:t>
            </a:r>
            <a:endParaRPr lang="en-US" sz="1800" dirty="0"/>
          </a:p>
          <a:p>
            <a:r>
              <a:rPr lang="en-US" sz="1800" dirty="0" smtClean="0"/>
              <a:t>What is missing from this list that a winemaker might want to use?</a:t>
            </a:r>
          </a:p>
          <a:p>
            <a:pPr lvl="1"/>
            <a:r>
              <a:rPr lang="en-US" sz="1650" dirty="0" smtClean="0"/>
              <a:t>Acidifying agents, Fining agents, Yeast Nutrients, other?</a:t>
            </a:r>
            <a:endParaRPr lang="en-US" sz="1650" dirty="0"/>
          </a:p>
          <a:p>
            <a:endParaRPr lang="en-US" dirty="0"/>
          </a:p>
        </p:txBody>
      </p:sp>
      <p:sp>
        <p:nvSpPr>
          <p:cNvPr id="6" name="Slide Number Placeholder 5"/>
          <p:cNvSpPr>
            <a:spLocks noGrp="1"/>
          </p:cNvSpPr>
          <p:nvPr>
            <p:ph type="sldNum" sz="quarter" idx="12"/>
          </p:nvPr>
        </p:nvSpPr>
        <p:spPr>
          <a:xfrm>
            <a:off x="8378686" y="6289679"/>
            <a:ext cx="414793" cy="222436"/>
          </a:xfrm>
        </p:spPr>
        <p:txBody>
          <a:bodyPr/>
          <a:lstStyle/>
          <a:p>
            <a:fld id="{E31375A4-56A4-47D6-9801-1991572033F7}" type="slidenum">
              <a:rPr lang="en-US" smtClean="0"/>
              <a:t>15</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55884" y="1920559"/>
            <a:ext cx="1818322" cy="1818322"/>
          </a:xfrm>
          <a:prstGeom prst="roundRect">
            <a:avLst>
              <a:gd name="adj" fmla="val 16667"/>
            </a:avLst>
          </a:prstGeom>
          <a:ln w="9525">
            <a:solidFill>
              <a:srgbClr val="FFC000"/>
            </a:solidFill>
            <a:miter lim="800000"/>
            <a:headEnd/>
            <a:tailEnd/>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r>
              <a:rPr lang="en-US" dirty="0" smtClean="0"/>
              <a:t>Trade Issues…</a:t>
            </a:r>
            <a:endParaRPr lang="en-US" dirty="0"/>
          </a:p>
        </p:txBody>
      </p:sp>
      <p:sp>
        <p:nvSpPr>
          <p:cNvPr id="3" name="Content Placeholder 2"/>
          <p:cNvSpPr>
            <a:spLocks noGrp="1"/>
          </p:cNvSpPr>
          <p:nvPr>
            <p:ph idx="1"/>
          </p:nvPr>
        </p:nvSpPr>
        <p:spPr>
          <a:xfrm>
            <a:off x="971550" y="1384303"/>
            <a:ext cx="7364730" cy="795017"/>
          </a:xfrm>
        </p:spPr>
        <p:txBody>
          <a:bodyPr>
            <a:normAutofit/>
          </a:bodyPr>
          <a:lstStyle/>
          <a:p>
            <a:r>
              <a:rPr lang="en-US" sz="1800" dirty="0" smtClean="0"/>
              <a:t>There is potential </a:t>
            </a:r>
            <a:r>
              <a:rPr lang="en-US" sz="1800" dirty="0"/>
              <a:t>for complications arising from the use of synonyms to describe the substances </a:t>
            </a:r>
            <a:r>
              <a:rPr lang="en-US" sz="1800" dirty="0" smtClean="0"/>
              <a:t>permitted for use in winemaking</a:t>
            </a:r>
          </a:p>
          <a:p>
            <a:endParaRPr lang="en-US" dirty="0"/>
          </a:p>
        </p:txBody>
      </p:sp>
      <p:sp>
        <p:nvSpPr>
          <p:cNvPr id="6" name="Slide Number Placeholder 5"/>
          <p:cNvSpPr>
            <a:spLocks noGrp="1"/>
          </p:cNvSpPr>
          <p:nvPr>
            <p:ph type="sldNum" sz="quarter" idx="12"/>
          </p:nvPr>
        </p:nvSpPr>
        <p:spPr>
          <a:xfrm>
            <a:off x="8378686" y="6289679"/>
            <a:ext cx="384313" cy="222436"/>
          </a:xfrm>
        </p:spPr>
        <p:txBody>
          <a:bodyPr/>
          <a:lstStyle/>
          <a:p>
            <a:fld id="{E31375A4-56A4-47D6-9801-1991572033F7}" type="slidenum">
              <a:rPr lang="en-US" smtClean="0"/>
              <a:t>16</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sp>
        <p:nvSpPr>
          <p:cNvPr id="7" name="TextBox 6"/>
          <p:cNvSpPr txBox="1"/>
          <p:nvPr/>
        </p:nvSpPr>
        <p:spPr>
          <a:xfrm>
            <a:off x="4267200" y="2110740"/>
            <a:ext cx="4366260" cy="4247317"/>
          </a:xfrm>
          <a:prstGeom prst="rect">
            <a:avLst/>
          </a:prstGeom>
          <a:noFill/>
        </p:spPr>
        <p:txBody>
          <a:bodyPr wrap="square" rtlCol="0">
            <a:spAutoFit/>
          </a:bodyPr>
          <a:lstStyle/>
          <a:p>
            <a:pPr marL="0" lvl="1"/>
            <a:r>
              <a:rPr lang="en-US" u="sng" dirty="0"/>
              <a:t>Confusing names</a:t>
            </a:r>
          </a:p>
          <a:p>
            <a:endParaRPr lang="en-US" sz="1200" dirty="0" smtClean="0"/>
          </a:p>
          <a:p>
            <a:r>
              <a:rPr lang="en-US" sz="1200" b="1" u="sng" dirty="0" smtClean="0"/>
              <a:t>DAP </a:t>
            </a:r>
            <a:r>
              <a:rPr lang="en-US" sz="1200" b="1" u="sng" dirty="0"/>
              <a:t>- Diammonium Phosphate</a:t>
            </a:r>
            <a:r>
              <a:rPr lang="en-US" sz="1200" dirty="0"/>
              <a:t>, CAS #7783-28-0</a:t>
            </a:r>
          </a:p>
          <a:p>
            <a:r>
              <a:rPr lang="en-US" sz="1200" dirty="0" smtClean="0"/>
              <a:t>DAP </a:t>
            </a:r>
            <a:r>
              <a:rPr lang="en-US" sz="1200" dirty="0"/>
              <a:t>is also known as Diammonium </a:t>
            </a:r>
            <a:r>
              <a:rPr lang="en-US" sz="1200" dirty="0" smtClean="0"/>
              <a:t>hydrogen phosphate</a:t>
            </a:r>
            <a:r>
              <a:rPr lang="en-US" sz="1200" dirty="0"/>
              <a:t>, Ammonium monohydrogen phosphate, and </a:t>
            </a:r>
            <a:r>
              <a:rPr lang="en-US" sz="1200" dirty="0" smtClean="0"/>
              <a:t>Ammonium </a:t>
            </a:r>
            <a:r>
              <a:rPr lang="en-US" sz="1200" dirty="0"/>
              <a:t>phosphate, </a:t>
            </a:r>
            <a:r>
              <a:rPr lang="en-US" sz="1200" dirty="0" smtClean="0"/>
              <a:t>dibasic.  DAP </a:t>
            </a:r>
            <a:r>
              <a:rPr lang="en-US" sz="1200" dirty="0"/>
              <a:t>is a fermentation promoter, serving as a source of nutrition for </a:t>
            </a:r>
            <a:r>
              <a:rPr lang="en-US" sz="1200" dirty="0" smtClean="0"/>
              <a:t>yeast.  </a:t>
            </a:r>
          </a:p>
          <a:p>
            <a:r>
              <a:rPr lang="en-US" sz="1200" dirty="0" smtClean="0"/>
              <a:t>Molecular </a:t>
            </a:r>
            <a:r>
              <a:rPr lang="en-US" sz="1200" dirty="0"/>
              <a:t>formula = (NH</a:t>
            </a:r>
            <a:r>
              <a:rPr lang="en-US" sz="1200" baseline="-25000" dirty="0"/>
              <a:t>4</a:t>
            </a:r>
            <a:r>
              <a:rPr lang="en-US" sz="1200" dirty="0"/>
              <a:t>)</a:t>
            </a:r>
            <a:r>
              <a:rPr lang="en-US" sz="1200" baseline="-25000" dirty="0"/>
              <a:t>2</a:t>
            </a:r>
            <a:r>
              <a:rPr lang="en-US" sz="1200" dirty="0"/>
              <a:t> HPO</a:t>
            </a:r>
            <a:r>
              <a:rPr lang="en-US" sz="1200" baseline="-25000" dirty="0"/>
              <a:t>4</a:t>
            </a:r>
          </a:p>
          <a:p>
            <a:endParaRPr lang="en-US" sz="1200" dirty="0"/>
          </a:p>
          <a:p>
            <a:r>
              <a:rPr lang="en-US" sz="1200" b="1" u="sng" dirty="0" smtClean="0"/>
              <a:t>Ammonium </a:t>
            </a:r>
            <a:r>
              <a:rPr lang="en-US" sz="1200" b="1" u="sng" dirty="0"/>
              <a:t>Phosphate</a:t>
            </a:r>
            <a:r>
              <a:rPr lang="en-US" sz="1200" dirty="0"/>
              <a:t>, CAS #10361-65-6</a:t>
            </a:r>
          </a:p>
          <a:p>
            <a:r>
              <a:rPr lang="en-US" sz="1200" dirty="0"/>
              <a:t> </a:t>
            </a:r>
            <a:r>
              <a:rPr lang="en-US" sz="1200" dirty="0" smtClean="0"/>
              <a:t>Ammonium phosphate </a:t>
            </a:r>
            <a:r>
              <a:rPr lang="en-US" sz="1200" dirty="0"/>
              <a:t>is also known as Triammonium </a:t>
            </a:r>
            <a:r>
              <a:rPr lang="en-US" sz="1200" dirty="0" smtClean="0"/>
              <a:t>phosphate.  Ammonium phosphate </a:t>
            </a:r>
            <a:r>
              <a:rPr lang="en-US" sz="1200" dirty="0"/>
              <a:t>is a highly unstable compound and not used in </a:t>
            </a:r>
            <a:r>
              <a:rPr lang="en-US" sz="1200" dirty="0" smtClean="0"/>
              <a:t>winemaking.  </a:t>
            </a:r>
          </a:p>
          <a:p>
            <a:r>
              <a:rPr lang="en-US" sz="1200" dirty="0" smtClean="0"/>
              <a:t>Molecular </a:t>
            </a:r>
            <a:r>
              <a:rPr lang="en-US" sz="1200" dirty="0"/>
              <a:t>formula = (NH</a:t>
            </a:r>
            <a:r>
              <a:rPr lang="en-US" sz="1200" baseline="-25000" dirty="0"/>
              <a:t>4</a:t>
            </a:r>
            <a:r>
              <a:rPr lang="en-US" sz="1200" dirty="0"/>
              <a:t>)</a:t>
            </a:r>
            <a:r>
              <a:rPr lang="en-US" sz="1200" baseline="-25000" dirty="0"/>
              <a:t>3</a:t>
            </a:r>
            <a:r>
              <a:rPr lang="en-US" sz="1200" dirty="0"/>
              <a:t> PO</a:t>
            </a:r>
            <a:r>
              <a:rPr lang="en-US" sz="1200" baseline="-25000" dirty="0"/>
              <a:t>4</a:t>
            </a:r>
          </a:p>
          <a:p>
            <a:endParaRPr lang="en-US" sz="1200" dirty="0"/>
          </a:p>
          <a:p>
            <a:r>
              <a:rPr lang="en-US" sz="1200" b="1" u="sng" dirty="0" smtClean="0"/>
              <a:t>Ammonium </a:t>
            </a:r>
            <a:r>
              <a:rPr lang="en-US" sz="1200" b="1" u="sng" dirty="0"/>
              <a:t>Dihydrogen Phosphate</a:t>
            </a:r>
            <a:r>
              <a:rPr lang="en-US" sz="1200" dirty="0"/>
              <a:t>, CAS #7722-76-1</a:t>
            </a:r>
          </a:p>
          <a:p>
            <a:r>
              <a:rPr lang="en-US" sz="1200" dirty="0" smtClean="0"/>
              <a:t>Ammonium dihydrogen phosphate </a:t>
            </a:r>
            <a:r>
              <a:rPr lang="en-US" sz="1200" dirty="0"/>
              <a:t>(ADP) is also known as Monoammonium </a:t>
            </a:r>
            <a:r>
              <a:rPr lang="en-US" sz="1200" dirty="0" smtClean="0"/>
              <a:t>phosphate.  Ammonium dihydrogen phosphate </a:t>
            </a:r>
            <a:r>
              <a:rPr lang="en-US" sz="1200" dirty="0"/>
              <a:t>forms large crystals and widely used in the field of optics.  It is also used in some fire extinguishers</a:t>
            </a:r>
            <a:r>
              <a:rPr lang="en-US" sz="1200" dirty="0" smtClean="0"/>
              <a:t>. </a:t>
            </a:r>
          </a:p>
          <a:p>
            <a:r>
              <a:rPr lang="en-US" sz="1200" dirty="0" smtClean="0"/>
              <a:t>Molecular </a:t>
            </a:r>
            <a:r>
              <a:rPr lang="en-US" sz="1200" dirty="0"/>
              <a:t>formula = NH</a:t>
            </a:r>
            <a:r>
              <a:rPr lang="en-US" sz="1200" baseline="-25000" dirty="0"/>
              <a:t>4</a:t>
            </a:r>
            <a:r>
              <a:rPr lang="en-US" sz="1200" dirty="0"/>
              <a:t> H</a:t>
            </a:r>
            <a:r>
              <a:rPr lang="en-US" sz="1200" baseline="-25000" dirty="0"/>
              <a:t>2</a:t>
            </a:r>
            <a:r>
              <a:rPr lang="en-US" sz="1200" dirty="0"/>
              <a:t>PO</a:t>
            </a:r>
            <a:r>
              <a:rPr lang="en-US" sz="1200" baseline="-25000" dirty="0"/>
              <a:t>4</a:t>
            </a:r>
          </a:p>
          <a:p>
            <a:endParaRPr lang="en-US" sz="1200" dirty="0"/>
          </a:p>
        </p:txBody>
      </p:sp>
      <p:sp>
        <p:nvSpPr>
          <p:cNvPr id="8" name="TextBox 7"/>
          <p:cNvSpPr txBox="1"/>
          <p:nvPr/>
        </p:nvSpPr>
        <p:spPr>
          <a:xfrm>
            <a:off x="1127760" y="2125284"/>
            <a:ext cx="2682240" cy="2739211"/>
          </a:xfrm>
          <a:prstGeom prst="rect">
            <a:avLst/>
          </a:prstGeom>
          <a:noFill/>
        </p:spPr>
        <p:txBody>
          <a:bodyPr wrap="square" rtlCol="0">
            <a:spAutoFit/>
          </a:bodyPr>
          <a:lstStyle/>
          <a:p>
            <a:pPr marL="0" lvl="1"/>
            <a:r>
              <a:rPr lang="en-US" u="sng" dirty="0" smtClean="0"/>
              <a:t>Synonyms Confusion</a:t>
            </a:r>
            <a:endParaRPr lang="en-US" u="sng" dirty="0"/>
          </a:p>
          <a:p>
            <a:endParaRPr lang="en-US" sz="1200" dirty="0" smtClean="0"/>
          </a:p>
          <a:p>
            <a:pPr>
              <a:spcAft>
                <a:spcPts val="600"/>
              </a:spcAft>
            </a:pPr>
            <a:r>
              <a:rPr lang="en-US" sz="1200" dirty="0" smtClean="0"/>
              <a:t>Tartaric Acid  </a:t>
            </a:r>
            <a:r>
              <a:rPr lang="en-US" sz="1200" dirty="0"/>
              <a:t>CAS #526-83-0</a:t>
            </a:r>
            <a:endParaRPr lang="en-US" sz="1200" dirty="0" smtClean="0"/>
          </a:p>
          <a:p>
            <a:pPr indent="114300"/>
            <a:r>
              <a:rPr lang="en-US" sz="1200" dirty="0" smtClean="0"/>
              <a:t>(D,L)-Tartaric Acid</a:t>
            </a:r>
            <a:endParaRPr lang="en-US" sz="1200" dirty="0"/>
          </a:p>
          <a:p>
            <a:pPr indent="114300"/>
            <a:r>
              <a:rPr lang="en-US" sz="1200" dirty="0"/>
              <a:t>2,3-Dihydroxysuccinic Acid</a:t>
            </a:r>
          </a:p>
          <a:p>
            <a:pPr indent="114300"/>
            <a:r>
              <a:rPr lang="en-US" sz="1200" dirty="0"/>
              <a:t>Threaric Acid </a:t>
            </a:r>
          </a:p>
          <a:p>
            <a:pPr indent="114300"/>
            <a:r>
              <a:rPr lang="en-US" sz="1200" dirty="0"/>
              <a:t>Racemic Acid </a:t>
            </a:r>
          </a:p>
          <a:p>
            <a:pPr indent="114300"/>
            <a:r>
              <a:rPr lang="en-US" sz="1200" dirty="0"/>
              <a:t>Uvic Acid </a:t>
            </a:r>
          </a:p>
          <a:p>
            <a:pPr indent="114300"/>
            <a:r>
              <a:rPr lang="en-US" sz="1200" dirty="0"/>
              <a:t>Paratartaric Acid</a:t>
            </a:r>
          </a:p>
          <a:p>
            <a:endParaRPr lang="en-US" sz="1200" dirty="0" smtClean="0"/>
          </a:p>
          <a:p>
            <a:endParaRPr lang="en-US" sz="1200" dirty="0" smtClean="0"/>
          </a:p>
          <a:p>
            <a:pPr>
              <a:spcAft>
                <a:spcPts val="600"/>
              </a:spcAft>
            </a:pPr>
            <a:r>
              <a:rPr lang="en-US" sz="1200" dirty="0" smtClean="0"/>
              <a:t>L</a:t>
            </a:r>
            <a:r>
              <a:rPr lang="en-US" sz="1200" dirty="0"/>
              <a:t>(+) Tartaric Acid  CAS #87-69-4</a:t>
            </a:r>
          </a:p>
          <a:p>
            <a:pPr indent="114300"/>
            <a:r>
              <a:rPr lang="en-US" sz="1200" dirty="0" smtClean="0"/>
              <a:t>Synthetic L(+) Tartaric Acid</a:t>
            </a:r>
          </a:p>
        </p:txBody>
      </p:sp>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r>
              <a:rPr lang="en-US" dirty="0"/>
              <a:t>More Trade Issues</a:t>
            </a:r>
          </a:p>
        </p:txBody>
      </p:sp>
      <p:sp>
        <p:nvSpPr>
          <p:cNvPr id="3" name="Content Placeholder 2"/>
          <p:cNvSpPr>
            <a:spLocks noGrp="1"/>
          </p:cNvSpPr>
          <p:nvPr>
            <p:ph idx="1"/>
          </p:nvPr>
        </p:nvSpPr>
        <p:spPr>
          <a:xfrm>
            <a:off x="861060" y="1242061"/>
            <a:ext cx="7311390" cy="2727960"/>
          </a:xfrm>
        </p:spPr>
        <p:txBody>
          <a:bodyPr/>
          <a:lstStyle/>
          <a:p>
            <a:r>
              <a:rPr lang="en-US" dirty="0"/>
              <a:t>Trade issues </a:t>
            </a:r>
            <a:r>
              <a:rPr lang="en-US" dirty="0" smtClean="0"/>
              <a:t>can occur where different (but safe) </a:t>
            </a:r>
            <a:r>
              <a:rPr lang="en-US" dirty="0"/>
              <a:t>winemaking practices are permitted in different markets.  </a:t>
            </a:r>
          </a:p>
          <a:p>
            <a:r>
              <a:rPr lang="en-US" dirty="0" smtClean="0"/>
              <a:t>Approaches </a:t>
            </a:r>
            <a:r>
              <a:rPr lang="en-US" dirty="0"/>
              <a:t>to </a:t>
            </a:r>
            <a:r>
              <a:rPr lang="en-US" dirty="0" smtClean="0"/>
              <a:t>resolve these trade issues:</a:t>
            </a:r>
          </a:p>
          <a:p>
            <a:pPr lvl="2"/>
            <a:r>
              <a:rPr lang="en-US" dirty="0" smtClean="0"/>
              <a:t>Harmonization – This is potentially </a:t>
            </a:r>
            <a:r>
              <a:rPr lang="en-US" dirty="0"/>
              <a:t>difficult in scenarios where there is no existing movement to create a single </a:t>
            </a:r>
            <a:r>
              <a:rPr lang="en-US" dirty="0" smtClean="0"/>
              <a:t>market.  An example that does work is in the European Union where there is a , harmonized set of regulations for the 28 member states.  (Commission Regulation EC 606/2009)</a:t>
            </a:r>
            <a:endParaRPr lang="en-US" dirty="0"/>
          </a:p>
          <a:p>
            <a:pPr lvl="2"/>
            <a:r>
              <a:rPr lang="en-US" dirty="0"/>
              <a:t>Mutual Acceptance approach </a:t>
            </a:r>
            <a:r>
              <a:rPr lang="en-US" dirty="0" smtClean="0"/>
              <a:t>– The World Wine Trade Group (WWTG) uses this approach.  Simply put, if the substance is safe, an importing economy will accept wines made with the substance, even if it is not allowed in their economy.</a:t>
            </a:r>
            <a:endParaRPr lang="en-US" dirty="0"/>
          </a:p>
          <a:p>
            <a:pPr lvl="2"/>
            <a:endParaRPr lang="en-US" dirty="0" smtClean="0"/>
          </a:p>
          <a:p>
            <a:endParaRPr lang="en-US" dirty="0"/>
          </a:p>
        </p:txBody>
      </p:sp>
      <p:sp>
        <p:nvSpPr>
          <p:cNvPr id="6" name="Slide Number Placeholder 5"/>
          <p:cNvSpPr>
            <a:spLocks noGrp="1"/>
          </p:cNvSpPr>
          <p:nvPr>
            <p:ph type="sldNum" sz="quarter" idx="12"/>
          </p:nvPr>
        </p:nvSpPr>
        <p:spPr>
          <a:xfrm>
            <a:off x="8378687" y="6289679"/>
            <a:ext cx="431938" cy="273046"/>
          </a:xfrm>
        </p:spPr>
        <p:txBody>
          <a:bodyPr/>
          <a:lstStyle/>
          <a:p>
            <a:fld id="{E31375A4-56A4-47D6-9801-1991572033F7}" type="slidenum">
              <a:rPr lang="en-US" smtClean="0"/>
              <a:t>17</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sp>
        <p:nvSpPr>
          <p:cNvPr id="7" name="AutoShape 2" descr="Image result for world wine trade group log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38700" y="3758816"/>
            <a:ext cx="32004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5" descr="Image result for european union"/>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05560" y="3413122"/>
            <a:ext cx="2763202" cy="256159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16931" y="3307312"/>
            <a:ext cx="1946963" cy="192139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71550" y="503855"/>
            <a:ext cx="7200900" cy="512146"/>
          </a:xfrm>
        </p:spPr>
        <p:txBody>
          <a:bodyPr/>
          <a:lstStyle/>
          <a:p>
            <a:r>
              <a:rPr lang="en-US" dirty="0"/>
              <a:t>More Trade Issues</a:t>
            </a:r>
          </a:p>
        </p:txBody>
      </p:sp>
      <p:sp>
        <p:nvSpPr>
          <p:cNvPr id="3" name="Content Placeholder 2"/>
          <p:cNvSpPr>
            <a:spLocks noGrp="1"/>
          </p:cNvSpPr>
          <p:nvPr>
            <p:ph idx="1"/>
          </p:nvPr>
        </p:nvSpPr>
        <p:spPr>
          <a:xfrm>
            <a:off x="942974" y="1104902"/>
            <a:ext cx="8018146" cy="5038723"/>
          </a:xfrm>
        </p:spPr>
        <p:txBody>
          <a:bodyPr>
            <a:normAutofit/>
          </a:bodyPr>
          <a:lstStyle/>
          <a:p>
            <a:r>
              <a:rPr lang="en-US" sz="2000" dirty="0" smtClean="0"/>
              <a:t>Trade issues can develop around “adventitious substances” in wine</a:t>
            </a:r>
          </a:p>
          <a:p>
            <a:pPr lvl="1"/>
            <a:r>
              <a:rPr lang="en-US" sz="1800" dirty="0" smtClean="0"/>
              <a:t>Sources can include:</a:t>
            </a:r>
          </a:p>
          <a:p>
            <a:pPr lvl="2"/>
            <a:r>
              <a:rPr lang="en-US" sz="1800" dirty="0" smtClean="0"/>
              <a:t>Grapes</a:t>
            </a:r>
          </a:p>
          <a:p>
            <a:pPr lvl="2"/>
            <a:r>
              <a:rPr lang="en-US" sz="1800" dirty="0" smtClean="0"/>
              <a:t>Yeast or Bacteria Fermentation products</a:t>
            </a:r>
          </a:p>
          <a:p>
            <a:pPr lvl="2"/>
            <a:r>
              <a:rPr lang="en-US" sz="1800" dirty="0" smtClean="0"/>
              <a:t>Oak-related compounds</a:t>
            </a:r>
          </a:p>
          <a:p>
            <a:pPr lvl="3"/>
            <a:r>
              <a:rPr lang="en-US" sz="1800" dirty="0" smtClean="0"/>
              <a:t>Eugenol</a:t>
            </a:r>
          </a:p>
          <a:p>
            <a:pPr lvl="3"/>
            <a:r>
              <a:rPr lang="en-US" sz="1800" dirty="0" smtClean="0"/>
              <a:t>Isoeugenol</a:t>
            </a:r>
            <a:endParaRPr lang="en-US" sz="1800" dirty="0"/>
          </a:p>
          <a:p>
            <a:pPr lvl="3"/>
            <a:r>
              <a:rPr lang="en-US" sz="1800" dirty="0" smtClean="0"/>
              <a:t>Furfural</a:t>
            </a:r>
          </a:p>
          <a:p>
            <a:pPr lvl="3"/>
            <a:r>
              <a:rPr lang="en-US" sz="1800" dirty="0" smtClean="0"/>
              <a:t>5-Methylfurfural</a:t>
            </a:r>
          </a:p>
          <a:p>
            <a:pPr lvl="3"/>
            <a:r>
              <a:rPr lang="en-US" sz="1800" dirty="0" smtClean="0"/>
              <a:t>Guaiacol</a:t>
            </a:r>
            <a:endParaRPr lang="en-US" sz="1800" dirty="0"/>
          </a:p>
          <a:p>
            <a:pPr lvl="3"/>
            <a:r>
              <a:rPr lang="en-US" sz="1800" dirty="0" smtClean="0"/>
              <a:t>4-Methylguaiacol</a:t>
            </a:r>
          </a:p>
          <a:p>
            <a:pPr lvl="3"/>
            <a:r>
              <a:rPr lang="en-US" sz="1800" dirty="0" smtClean="0"/>
              <a:t>Oak Lactones (cis- and trans-)</a:t>
            </a:r>
          </a:p>
          <a:p>
            <a:pPr marL="548640" lvl="3" indent="0">
              <a:buNone/>
            </a:pPr>
            <a:r>
              <a:rPr lang="en-US" sz="800" dirty="0"/>
              <a:t>(http://</a:t>
            </a:r>
            <a:r>
              <a:rPr lang="en-US" sz="800" dirty="0" smtClean="0"/>
              <a:t>winefolly.com/review/oaking-wine)</a:t>
            </a:r>
            <a:endParaRPr lang="en-US" sz="800" dirty="0"/>
          </a:p>
          <a:p>
            <a:r>
              <a:rPr lang="en-US" sz="1800" b="1" dirty="0" smtClean="0"/>
              <a:t>Just because a compound is present in wine, that isn’t a guarantee that it was directly added.</a:t>
            </a:r>
            <a:endParaRPr lang="en-US" sz="1800" b="1" dirty="0"/>
          </a:p>
          <a:p>
            <a:endParaRPr lang="en-US" dirty="0"/>
          </a:p>
        </p:txBody>
      </p:sp>
      <p:sp>
        <p:nvSpPr>
          <p:cNvPr id="6" name="Slide Number Placeholder 5"/>
          <p:cNvSpPr>
            <a:spLocks noGrp="1"/>
          </p:cNvSpPr>
          <p:nvPr>
            <p:ph type="sldNum" sz="quarter" idx="12"/>
          </p:nvPr>
        </p:nvSpPr>
        <p:spPr>
          <a:xfrm>
            <a:off x="8378687" y="6289679"/>
            <a:ext cx="450988" cy="206371"/>
          </a:xfrm>
        </p:spPr>
        <p:txBody>
          <a:bodyPr/>
          <a:lstStyle/>
          <a:p>
            <a:fld id="{E31375A4-56A4-47D6-9801-1991572033F7}" type="slidenum">
              <a:rPr lang="en-US" smtClean="0"/>
              <a:t>18</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54360" y="2668605"/>
            <a:ext cx="1729271" cy="91367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24947" y="1773222"/>
            <a:ext cx="997808"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76761" y="5200130"/>
            <a:ext cx="1440172" cy="184666"/>
          </a:xfrm>
          <a:prstGeom prst="rect">
            <a:avLst/>
          </a:prstGeom>
          <a:noFill/>
        </p:spPr>
        <p:txBody>
          <a:bodyPr wrap="square" rtlCol="0">
            <a:spAutoFit/>
          </a:bodyPr>
          <a:lstStyle/>
          <a:p>
            <a:r>
              <a:rPr lang="en-US" sz="600" dirty="0" smtClean="0"/>
              <a:t>(www.bouchardcooperages.com</a:t>
            </a:r>
            <a:r>
              <a:rPr lang="en-US" sz="600" dirty="0"/>
              <a:t>)</a:t>
            </a:r>
            <a:endParaRPr lang="en-US" dirty="0"/>
          </a:p>
        </p:txBody>
      </p:sp>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r>
              <a:rPr lang="en-US" dirty="0" smtClean="0"/>
              <a:t>Conclusions</a:t>
            </a:r>
            <a:endParaRPr lang="en-US" dirty="0"/>
          </a:p>
        </p:txBody>
      </p:sp>
      <p:sp>
        <p:nvSpPr>
          <p:cNvPr id="3" name="Content Placeholder 2"/>
          <p:cNvSpPr>
            <a:spLocks noGrp="1"/>
          </p:cNvSpPr>
          <p:nvPr>
            <p:ph idx="1"/>
          </p:nvPr>
        </p:nvSpPr>
        <p:spPr>
          <a:xfrm>
            <a:off x="768350" y="1531803"/>
            <a:ext cx="7328246" cy="4487998"/>
          </a:xfrm>
        </p:spPr>
        <p:txBody>
          <a:bodyPr/>
          <a:lstStyle/>
          <a:p>
            <a:r>
              <a:rPr lang="en-US" sz="1800" dirty="0" smtClean="0"/>
              <a:t>Winemaking Substances are safe.</a:t>
            </a:r>
          </a:p>
          <a:p>
            <a:r>
              <a:rPr lang="en-US" sz="1800" dirty="0" smtClean="0"/>
              <a:t>Most are naturally occurring.</a:t>
            </a:r>
          </a:p>
          <a:p>
            <a:r>
              <a:rPr lang="en-US" sz="1800" dirty="0" smtClean="0"/>
              <a:t>Most supplement what is already present.</a:t>
            </a:r>
          </a:p>
          <a:p>
            <a:r>
              <a:rPr lang="en-US" sz="1800" dirty="0" smtClean="0"/>
              <a:t>Because grapes vary, the substances </a:t>
            </a:r>
            <a:r>
              <a:rPr lang="en-US" sz="1800" dirty="0"/>
              <a:t>(and amounts) </a:t>
            </a:r>
            <a:r>
              <a:rPr lang="en-US" sz="1800" dirty="0" smtClean="0"/>
              <a:t>used will vary.</a:t>
            </a:r>
            <a:endParaRPr lang="en-US" sz="1800" dirty="0"/>
          </a:p>
          <a:p>
            <a:r>
              <a:rPr lang="en-US" sz="1800" dirty="0" smtClean="0"/>
              <a:t>A GMP approach, particularly when the ADI is “not specified”, can remove many barriers to trade.</a:t>
            </a:r>
          </a:p>
          <a:p>
            <a:r>
              <a:rPr lang="en-US" sz="1800" dirty="0" smtClean="0"/>
              <a:t>Using the 5 Winemaking Substances in Codex is not enough.</a:t>
            </a:r>
            <a:endParaRPr lang="en-US" sz="1800" dirty="0"/>
          </a:p>
          <a:p>
            <a:r>
              <a:rPr lang="en-US" sz="1800" dirty="0" smtClean="0"/>
              <a:t>Where possible, can we identify unnecessary barriers to trade and… </a:t>
            </a:r>
          </a:p>
          <a:p>
            <a:pPr lvl="1"/>
            <a:r>
              <a:rPr lang="en-US" sz="1650" dirty="0" smtClean="0"/>
              <a:t>Eliminate sources of confusion?</a:t>
            </a:r>
          </a:p>
          <a:p>
            <a:pPr lvl="1"/>
            <a:r>
              <a:rPr lang="en-US" sz="1650" dirty="0" smtClean="0"/>
              <a:t>Promote an understanding of the compounds found in wine?</a:t>
            </a:r>
          </a:p>
          <a:p>
            <a:pPr lvl="1"/>
            <a:r>
              <a:rPr lang="en-US" sz="1650" dirty="0" smtClean="0"/>
              <a:t>Remove these barriers?</a:t>
            </a:r>
            <a:endParaRPr lang="en-US" sz="1650" dirty="0"/>
          </a:p>
          <a:p>
            <a:endParaRPr lang="en-US" dirty="0"/>
          </a:p>
        </p:txBody>
      </p:sp>
      <p:sp>
        <p:nvSpPr>
          <p:cNvPr id="6" name="Slide Number Placeholder 5"/>
          <p:cNvSpPr>
            <a:spLocks noGrp="1"/>
          </p:cNvSpPr>
          <p:nvPr>
            <p:ph type="sldNum" sz="quarter" idx="12"/>
          </p:nvPr>
        </p:nvSpPr>
        <p:spPr>
          <a:xfrm>
            <a:off x="8378687" y="6289679"/>
            <a:ext cx="432804" cy="222436"/>
          </a:xfrm>
        </p:spPr>
        <p:txBody>
          <a:bodyPr/>
          <a:lstStyle/>
          <a:p>
            <a:fld id="{E31375A4-56A4-47D6-9801-1991572033F7}" type="slidenum">
              <a:rPr lang="en-US" smtClean="0"/>
              <a:t>19</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54149" y="549134"/>
            <a:ext cx="2301421" cy="1612178"/>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06551" y="447994"/>
            <a:ext cx="570547" cy="194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r>
              <a:rPr lang="en-US" dirty="0"/>
              <a:t>Substances Permitted for use in Winemaking</a:t>
            </a:r>
          </a:p>
        </p:txBody>
      </p:sp>
      <p:sp>
        <p:nvSpPr>
          <p:cNvPr id="3" name="Content Placeholder 2"/>
          <p:cNvSpPr>
            <a:spLocks noGrp="1"/>
          </p:cNvSpPr>
          <p:nvPr>
            <p:ph idx="1"/>
          </p:nvPr>
        </p:nvSpPr>
        <p:spPr>
          <a:xfrm>
            <a:off x="1943100" y="1109785"/>
            <a:ext cx="6134100" cy="4360986"/>
          </a:xfrm>
        </p:spPr>
        <p:txBody>
          <a:bodyPr/>
          <a:lstStyle/>
          <a:p>
            <a:r>
              <a:rPr lang="en-US" sz="2000" dirty="0" smtClean="0"/>
              <a:t>I am making a wine</a:t>
            </a:r>
            <a:endParaRPr lang="en-US" sz="2000" dirty="0"/>
          </a:p>
          <a:p>
            <a:r>
              <a:rPr lang="en-US" sz="2000" dirty="0" smtClean="0"/>
              <a:t>I need to think about how to make a good product that my customers will enjoy.</a:t>
            </a:r>
            <a:endParaRPr lang="en-US" sz="2000" dirty="0"/>
          </a:p>
          <a:p>
            <a:r>
              <a:rPr lang="en-US" sz="2000" dirty="0" smtClean="0"/>
              <a:t>This is a story about how winemaking is affected by Codex Alimentarius, the idea of GMP, 27 CFR 24.246, and other regulations or agreements.</a:t>
            </a:r>
            <a:endParaRPr lang="en-US" sz="2000" dirty="0"/>
          </a:p>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513" y="1306513"/>
            <a:ext cx="132238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178050" y="3469420"/>
            <a:ext cx="3282950" cy="2247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772" t="3256" r="3713" b="4936"/>
          <a:stretch/>
        </p:blipFill>
        <p:spPr bwMode="auto">
          <a:xfrm rot="10800000">
            <a:off x="5659117" y="3583719"/>
            <a:ext cx="2951125" cy="213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503855"/>
            <a:ext cx="7419975" cy="1124920"/>
          </a:xfrm>
        </p:spPr>
        <p:txBody>
          <a:bodyPr>
            <a:normAutofit fontScale="90000"/>
          </a:bodyPr>
          <a:lstStyle/>
          <a:p>
            <a:r>
              <a:rPr lang="en-US" sz="2800" dirty="0"/>
              <a:t>Substances Permitted for use in </a:t>
            </a:r>
            <a:r>
              <a:rPr lang="en-US" sz="2800" dirty="0" smtClean="0"/>
              <a:t>Winemaking</a:t>
            </a:r>
            <a:r>
              <a:rPr lang="en-US" dirty="0" smtClean="0"/>
              <a:t/>
            </a:r>
            <a:br>
              <a:rPr lang="en-US" dirty="0" smtClean="0"/>
            </a:br>
            <a:r>
              <a:rPr lang="en-US" sz="2000" dirty="0"/>
              <a:t>	</a:t>
            </a:r>
            <a:r>
              <a:rPr lang="en-US" sz="2000" dirty="0" smtClean="0"/>
              <a:t>—A Winemaker’s Story</a:t>
            </a:r>
            <a:endParaRPr lang="en-US" sz="2000" dirty="0"/>
          </a:p>
        </p:txBody>
      </p:sp>
      <p:sp>
        <p:nvSpPr>
          <p:cNvPr id="3" name="Content Placeholder 2"/>
          <p:cNvSpPr>
            <a:spLocks noGrp="1"/>
          </p:cNvSpPr>
          <p:nvPr>
            <p:ph idx="1"/>
          </p:nvPr>
        </p:nvSpPr>
        <p:spPr>
          <a:xfrm>
            <a:off x="971550" y="2118362"/>
            <a:ext cx="7200900" cy="3809999"/>
          </a:xfrm>
        </p:spPr>
        <p:txBody>
          <a:bodyPr>
            <a:normAutofit/>
          </a:bodyPr>
          <a:lstStyle/>
          <a:p>
            <a:pPr marL="0" indent="0" algn="ctr">
              <a:buNone/>
            </a:pPr>
            <a:r>
              <a:rPr lang="en-US" sz="3600" dirty="0"/>
              <a:t>Questions</a:t>
            </a:r>
            <a:r>
              <a:rPr lang="en-US" sz="3600" dirty="0" smtClean="0"/>
              <a:t>?</a:t>
            </a:r>
          </a:p>
          <a:p>
            <a:pPr marL="0" indent="0" algn="ctr">
              <a:buNone/>
            </a:pPr>
            <a:endParaRPr lang="en-US" sz="3600" dirty="0"/>
          </a:p>
          <a:p>
            <a:pPr marL="0" indent="0" algn="ctr">
              <a:buNone/>
            </a:pPr>
            <a:endParaRPr lang="en-US" sz="3600" dirty="0" smtClean="0"/>
          </a:p>
          <a:p>
            <a:pPr marL="0" indent="0" algn="ctr">
              <a:buNone/>
            </a:pPr>
            <a:r>
              <a:rPr lang="en-US" sz="3600" dirty="0" smtClean="0"/>
              <a:t>Thank you.</a:t>
            </a:r>
          </a:p>
        </p:txBody>
      </p:sp>
      <p:sp>
        <p:nvSpPr>
          <p:cNvPr id="6" name="Slide Number Placeholder 5"/>
          <p:cNvSpPr>
            <a:spLocks noGrp="1"/>
          </p:cNvSpPr>
          <p:nvPr>
            <p:ph type="sldNum" sz="quarter" idx="12"/>
          </p:nvPr>
        </p:nvSpPr>
        <p:spPr>
          <a:xfrm>
            <a:off x="8378686" y="6289679"/>
            <a:ext cx="424491" cy="222436"/>
          </a:xfrm>
        </p:spPr>
        <p:txBody>
          <a:bodyPr/>
          <a:lstStyle/>
          <a:p>
            <a:fld id="{E31375A4-56A4-47D6-9801-1991572033F7}" type="slidenum">
              <a:rPr lang="en-US" smtClean="0"/>
              <a:t>20</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4"/>
            <a:ext cx="7200900" cy="734741"/>
          </a:xfrm>
        </p:spPr>
        <p:txBody>
          <a:bodyPr>
            <a:noAutofit/>
          </a:bodyPr>
          <a:lstStyle/>
          <a:p>
            <a:pPr algn="ctr"/>
            <a:r>
              <a:rPr lang="en-US" dirty="0" smtClean="0"/>
              <a:t>Some interesting facts about </a:t>
            </a:r>
            <a:br>
              <a:rPr lang="en-US" dirty="0" smtClean="0"/>
            </a:br>
            <a:r>
              <a:rPr lang="en-US" dirty="0" smtClean="0"/>
              <a:t>Winemaking Substances</a:t>
            </a:r>
            <a:endParaRPr lang="en-US" dirty="0"/>
          </a:p>
        </p:txBody>
      </p:sp>
      <p:sp>
        <p:nvSpPr>
          <p:cNvPr id="3" name="Content Placeholder 2"/>
          <p:cNvSpPr>
            <a:spLocks noGrp="1"/>
          </p:cNvSpPr>
          <p:nvPr>
            <p:ph idx="1"/>
          </p:nvPr>
        </p:nvSpPr>
        <p:spPr>
          <a:xfrm>
            <a:off x="800100" y="1438794"/>
            <a:ext cx="7372350" cy="4733406"/>
          </a:xfrm>
        </p:spPr>
        <p:txBody>
          <a:bodyPr>
            <a:normAutofit/>
          </a:bodyPr>
          <a:lstStyle/>
          <a:p>
            <a:r>
              <a:rPr lang="en-US" sz="2000" dirty="0" smtClean="0"/>
              <a:t>Most of the substances used are naturally occurring</a:t>
            </a:r>
          </a:p>
          <a:p>
            <a:r>
              <a:rPr lang="en-US" sz="2000" dirty="0" smtClean="0"/>
              <a:t>Many of them are found in grapes and wine.  </a:t>
            </a:r>
          </a:p>
          <a:p>
            <a:r>
              <a:rPr lang="en-US" sz="2000" dirty="0" smtClean="0"/>
              <a:t>Some examples include:</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smtClean="0"/>
          </a:p>
          <a:p>
            <a:r>
              <a:rPr lang="en-US" sz="2000" dirty="0" smtClean="0"/>
              <a:t>Very </a:t>
            </a:r>
            <a:r>
              <a:rPr lang="en-US" sz="2000" dirty="0"/>
              <a:t>few substances do not occur naturally and also remain in the wine to any extent.</a:t>
            </a:r>
          </a:p>
          <a:p>
            <a:pPr marL="0" indent="0">
              <a:buNone/>
            </a:pPr>
            <a:endParaRPr lang="en-US" sz="2000" dirty="0" smtClean="0"/>
          </a:p>
        </p:txBody>
      </p:sp>
      <p:sp>
        <p:nvSpPr>
          <p:cNvPr id="6" name="Slide Number Placeholder 5"/>
          <p:cNvSpPr>
            <a:spLocks noGrp="1"/>
          </p:cNvSpPr>
          <p:nvPr>
            <p:ph type="sldNum" sz="quarter" idx="12"/>
          </p:nvPr>
        </p:nvSpPr>
        <p:spPr/>
        <p:txBody>
          <a:bodyPr/>
          <a:lstStyle/>
          <a:p>
            <a:fld id="{E31375A4-56A4-47D6-9801-1991572033F7}"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graphicFrame>
        <p:nvGraphicFramePr>
          <p:cNvPr id="10" name="Table 9"/>
          <p:cNvGraphicFramePr>
            <a:graphicFrameLocks noGrp="1"/>
          </p:cNvGraphicFramePr>
          <p:nvPr>
            <p:extLst>
              <p:ext uri="{D42A27DB-BD31-4B8C-83A1-F6EECF244321}">
                <p14:modId xmlns:p14="http://schemas.microsoft.com/office/powerpoint/2010/main" val="214703402"/>
              </p:ext>
            </p:extLst>
          </p:nvPr>
        </p:nvGraphicFramePr>
        <p:xfrm>
          <a:off x="3227415" y="2729128"/>
          <a:ext cx="5276504" cy="2682240"/>
        </p:xfrm>
        <a:graphic>
          <a:graphicData uri="http://schemas.openxmlformats.org/drawingml/2006/table">
            <a:tbl>
              <a:tblPr bandRow="1">
                <a:tableStyleId>{3B4B98B0-60AC-42C2-AFA5-B58CD77FA1E5}</a:tableStyleId>
              </a:tblPr>
              <a:tblGrid>
                <a:gridCol w="2433552"/>
                <a:gridCol w="2842952"/>
              </a:tblGrid>
              <a:tr h="28673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600" dirty="0" smtClean="0"/>
                        <a:t>Malic Acid</a:t>
                      </a:r>
                    </a:p>
                  </a:txBody>
                  <a:tcPr/>
                </a:tc>
                <a:tc>
                  <a:txBody>
                    <a:bodyPr/>
                    <a:lstStyle/>
                    <a:p>
                      <a:r>
                        <a:rPr lang="en-US" sz="1600" dirty="0" smtClean="0"/>
                        <a:t>Albumen/Egg White</a:t>
                      </a:r>
                      <a:endParaRPr lang="en-US" sz="1600" dirty="0"/>
                    </a:p>
                  </a:txBody>
                  <a:tcPr/>
                </a:tc>
              </a:tr>
              <a:tr h="28673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600" dirty="0" smtClean="0"/>
                        <a:t>Lactic Acid</a:t>
                      </a:r>
                    </a:p>
                  </a:txBody>
                  <a:tcPr/>
                </a:tc>
                <a:tc>
                  <a:txBody>
                    <a:bodyPr/>
                    <a:lstStyle/>
                    <a:p>
                      <a:r>
                        <a:rPr lang="en-US" sz="1600" dirty="0" smtClean="0"/>
                        <a:t>Casein/Milk Products</a:t>
                      </a:r>
                      <a:endParaRPr lang="en-US" sz="1600" dirty="0"/>
                    </a:p>
                  </a:txBody>
                  <a:tcPr/>
                </a:tc>
              </a:tr>
              <a:tr h="286730">
                <a:tc>
                  <a:txBody>
                    <a:bodyPr/>
                    <a:lstStyle/>
                    <a:p>
                      <a:r>
                        <a:rPr lang="en-US" sz="1600" dirty="0" smtClean="0"/>
                        <a:t>Citric Acid</a:t>
                      </a:r>
                      <a:endParaRPr lang="en-US" sz="1600" dirty="0"/>
                    </a:p>
                  </a:txBody>
                  <a:tcPr/>
                </a:tc>
                <a:tc>
                  <a:txBody>
                    <a:bodyPr/>
                    <a:lstStyle/>
                    <a:p>
                      <a:r>
                        <a:rPr lang="en-US" sz="1600" dirty="0" smtClean="0"/>
                        <a:t>Enzymes</a:t>
                      </a:r>
                      <a:endParaRPr lang="en-US" sz="1600" dirty="0"/>
                    </a:p>
                  </a:txBody>
                  <a:tcPr/>
                </a:tc>
              </a:tr>
              <a:tr h="286730">
                <a:tc>
                  <a:txBody>
                    <a:bodyPr/>
                    <a:lstStyle/>
                    <a:p>
                      <a:r>
                        <a:rPr lang="en-US" sz="1600" dirty="0" smtClean="0"/>
                        <a:t>Potassium Bitartrate</a:t>
                      </a:r>
                      <a:endParaRPr lang="en-US" sz="1600" dirty="0"/>
                    </a:p>
                  </a:txBody>
                  <a:tcPr/>
                </a:tc>
                <a:tc>
                  <a:txBody>
                    <a:bodyPr/>
                    <a:lstStyle/>
                    <a:p>
                      <a:r>
                        <a:rPr lang="en-US" sz="1600" dirty="0" smtClean="0"/>
                        <a:t>Granular</a:t>
                      </a:r>
                      <a:r>
                        <a:rPr lang="en-US" sz="1600" baseline="0" dirty="0" smtClean="0"/>
                        <a:t> Cork</a:t>
                      </a:r>
                      <a:endParaRPr lang="en-US" sz="1600" dirty="0"/>
                    </a:p>
                  </a:txBody>
                  <a:tcPr/>
                </a:tc>
              </a:tr>
              <a:tr h="286730">
                <a:tc>
                  <a:txBody>
                    <a:bodyPr/>
                    <a:lstStyle/>
                    <a:p>
                      <a:r>
                        <a:rPr lang="en-US" sz="1600" dirty="0" smtClean="0"/>
                        <a:t>Tartaric Acid</a:t>
                      </a:r>
                      <a:endParaRPr lang="en-US" sz="1600" dirty="0"/>
                    </a:p>
                  </a:txBody>
                  <a:tcPr/>
                </a:tc>
                <a:tc>
                  <a:txBody>
                    <a:bodyPr/>
                    <a:lstStyle/>
                    <a:p>
                      <a:r>
                        <a:rPr lang="en-US" sz="1600" dirty="0" smtClean="0"/>
                        <a:t>Oak Chips</a:t>
                      </a:r>
                      <a:endParaRPr lang="en-US" sz="1600" dirty="0"/>
                    </a:p>
                  </a:txBody>
                  <a:tcPr/>
                </a:tc>
              </a:tr>
              <a:tr h="286730">
                <a:tc>
                  <a:txBody>
                    <a:bodyPr/>
                    <a:lstStyle/>
                    <a:p>
                      <a:r>
                        <a:rPr lang="en-US" sz="1600" dirty="0" smtClean="0"/>
                        <a:t>Tannin</a:t>
                      </a:r>
                      <a:endParaRPr lang="en-US" sz="1600" dirty="0"/>
                    </a:p>
                  </a:txBody>
                  <a:tcPr/>
                </a:tc>
                <a:tc>
                  <a:txBody>
                    <a:bodyPr/>
                    <a:lstStyle/>
                    <a:p>
                      <a:r>
                        <a:rPr lang="en-US" sz="1600" dirty="0" smtClean="0"/>
                        <a:t>Bentonite</a:t>
                      </a:r>
                      <a:endParaRPr lang="en-US" sz="1600" dirty="0"/>
                    </a:p>
                  </a:txBody>
                  <a:tcPr/>
                </a:tc>
              </a:tr>
              <a:tr h="286730">
                <a:tc>
                  <a:txBody>
                    <a:bodyPr/>
                    <a:lstStyle/>
                    <a:p>
                      <a:r>
                        <a:rPr lang="en-US" sz="1600" dirty="0" smtClean="0"/>
                        <a:t>Yeast</a:t>
                      </a:r>
                      <a:endParaRPr lang="en-US" sz="1600" dirty="0"/>
                    </a:p>
                  </a:txBody>
                  <a:tcPr/>
                </a:tc>
                <a:tc>
                  <a:txBody>
                    <a:bodyPr/>
                    <a:lstStyle/>
                    <a:p>
                      <a:r>
                        <a:rPr lang="en-US" sz="1600" dirty="0" smtClean="0"/>
                        <a:t>Isinglass</a:t>
                      </a:r>
                      <a:endParaRPr lang="en-US" sz="1600" dirty="0"/>
                    </a:p>
                  </a:txBody>
                  <a:tcPr/>
                </a:tc>
              </a:tr>
              <a:tr h="286730">
                <a:tc>
                  <a:txBody>
                    <a:bodyPr/>
                    <a:lstStyle/>
                    <a:p>
                      <a:r>
                        <a:rPr lang="en-US" sz="1600" dirty="0" smtClean="0"/>
                        <a:t>Sulfur</a:t>
                      </a:r>
                      <a:r>
                        <a:rPr lang="en-US" sz="1600" baseline="0" dirty="0" smtClean="0"/>
                        <a:t> Dioxide</a:t>
                      </a:r>
                      <a:endParaRPr lang="en-US" sz="1600" dirty="0"/>
                    </a:p>
                  </a:txBody>
                  <a:tcPr/>
                </a:tc>
                <a:tc>
                  <a:txBody>
                    <a:bodyPr/>
                    <a:lstStyle/>
                    <a:p>
                      <a:r>
                        <a:rPr lang="en-US" sz="1600" dirty="0" smtClean="0"/>
                        <a:t>Gelatin</a:t>
                      </a:r>
                      <a:endParaRPr lang="en-US" sz="1600" dirty="0"/>
                    </a:p>
                  </a:txBody>
                  <a:tcPr/>
                </a:tc>
              </a:tr>
            </a:tbl>
          </a:graphicData>
        </a:graphic>
      </p:graphicFrame>
      <p:pic>
        <p:nvPicPr>
          <p:cNvPr id="8" name="Picture 7" descr="Image result for cartoon picture of a bunch of grapes">
            <a:hlinkClick r:id="rId3"/>
          </p:cNvPr>
          <p:cNvPicPr/>
          <p:nvPr/>
        </p:nvPicPr>
        <p:blipFill>
          <a:blip r:embed="rId4">
            <a:extLst>
              <a:ext uri="{28A0092B-C50C-407E-A947-70E740481C1C}">
                <a14:useLocalDpi xmlns:a14="http://schemas.microsoft.com/office/drawing/2010/main"/>
              </a:ext>
            </a:extLst>
          </a:blip>
          <a:srcRect/>
          <a:stretch>
            <a:fillRect/>
          </a:stretch>
        </p:blipFill>
        <p:spPr bwMode="auto">
          <a:xfrm>
            <a:off x="1070957" y="2832244"/>
            <a:ext cx="1974272" cy="2169247"/>
          </a:xfrm>
          <a:prstGeom prst="rect">
            <a:avLst/>
          </a:prstGeom>
          <a:noFill/>
          <a:ln>
            <a:noFill/>
          </a:ln>
        </p:spPr>
      </p:pic>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4"/>
            <a:ext cx="7200900" cy="734741"/>
          </a:xfrm>
        </p:spPr>
        <p:txBody>
          <a:bodyPr>
            <a:noAutofit/>
          </a:bodyPr>
          <a:lstStyle/>
          <a:p>
            <a:pPr algn="ctr"/>
            <a:r>
              <a:rPr lang="en-US" dirty="0" smtClean="0"/>
              <a:t>Some interesting facts about </a:t>
            </a:r>
            <a:br>
              <a:rPr lang="en-US" dirty="0" smtClean="0"/>
            </a:br>
            <a:r>
              <a:rPr lang="en-US" dirty="0" smtClean="0"/>
              <a:t>Winemaking Substances</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sp>
        <p:nvSpPr>
          <p:cNvPr id="9" name="Content Placeholder 2"/>
          <p:cNvSpPr>
            <a:spLocks noGrp="1"/>
          </p:cNvSpPr>
          <p:nvPr>
            <p:ph idx="1"/>
          </p:nvPr>
        </p:nvSpPr>
        <p:spPr>
          <a:xfrm>
            <a:off x="971550" y="1598804"/>
            <a:ext cx="7200900" cy="3809999"/>
          </a:xfrm>
        </p:spPr>
        <p:txBody>
          <a:bodyPr/>
          <a:lstStyle/>
          <a:p>
            <a:pPr marL="342900" lvl="0" indent="-342900">
              <a:buFont typeface="Arial" pitchFamily="34" charset="0"/>
              <a:buChar char="•"/>
            </a:pPr>
            <a:r>
              <a:rPr lang="en-US" sz="2000" dirty="0"/>
              <a:t>The substances that naturally occur in </a:t>
            </a:r>
            <a:r>
              <a:rPr lang="en-US" sz="2000" dirty="0" smtClean="0"/>
              <a:t>grapes and wine </a:t>
            </a:r>
            <a:r>
              <a:rPr lang="en-US" sz="2000" dirty="0"/>
              <a:t>and that are introduced simply to adjust the level of the same substance already present may be a special class of additives and not need labeling.  Indeed, to do so could mislead consumers. </a:t>
            </a:r>
            <a:endParaRPr lang="en-US" sz="2000" dirty="0" smtClean="0"/>
          </a:p>
          <a:p>
            <a:pPr marL="342900" lvl="0" indent="-342900">
              <a:buFont typeface="Arial" pitchFamily="34" charset="0"/>
              <a:buChar char="•"/>
            </a:pPr>
            <a:r>
              <a:rPr lang="en-US" sz="2000" dirty="0" smtClean="0"/>
              <a:t>Citric </a:t>
            </a:r>
            <a:r>
              <a:rPr lang="en-US" sz="2000" dirty="0"/>
              <a:t>acid – </a:t>
            </a:r>
            <a:r>
              <a:rPr lang="en-US" sz="2000" dirty="0" smtClean="0"/>
              <a:t>If I add </a:t>
            </a:r>
            <a:r>
              <a:rPr lang="en-US" sz="2000" dirty="0"/>
              <a:t>it, </a:t>
            </a:r>
            <a:r>
              <a:rPr lang="en-US" sz="2000" dirty="0" smtClean="0"/>
              <a:t>this doesn’t mean that my </a:t>
            </a:r>
            <a:r>
              <a:rPr lang="en-US" sz="2000" dirty="0"/>
              <a:t>wine </a:t>
            </a:r>
            <a:r>
              <a:rPr lang="en-US" sz="2000" dirty="0" smtClean="0"/>
              <a:t>is always more </a:t>
            </a:r>
            <a:r>
              <a:rPr lang="en-US" sz="2000" dirty="0"/>
              <a:t>“acidic” than a wine from a cooler growing </a:t>
            </a:r>
            <a:r>
              <a:rPr lang="en-US" sz="2000" dirty="0" smtClean="0"/>
              <a:t>area.</a:t>
            </a:r>
            <a:endParaRPr lang="en-US" sz="2000" dirty="0"/>
          </a:p>
          <a:p>
            <a:endParaRPr lang="en-US" dirty="0"/>
          </a:p>
        </p:txBody>
      </p:sp>
      <p:pic>
        <p:nvPicPr>
          <p:cNvPr id="2050" name="Picture 2" descr="C:\Users\paul.huckaba\AppData\Local\Microsoft\Windows\Temporary Internet Files\Content.IE5\28WGZCAB\california[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243" y="376790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ul.huckaba\AppData\Local\Microsoft\Windows\Temporary Internet Files\Content.IE5\UV4BCWGS\400px-Fingerlakesmap[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3327" y="4151977"/>
            <a:ext cx="2849509" cy="181656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aul.huckaba\AppData\Local\Microsoft\Windows\Temporary Internet Files\Content.IE5\SX389S2D\usablank[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03479" y="4345055"/>
            <a:ext cx="2483485" cy="156756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1631950" y="4803775"/>
            <a:ext cx="1492250" cy="3683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V="1">
            <a:off x="4955381" y="4680780"/>
            <a:ext cx="731044" cy="9362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193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4"/>
            <a:ext cx="7200900" cy="734741"/>
          </a:xfrm>
        </p:spPr>
        <p:txBody>
          <a:bodyPr>
            <a:noAutofit/>
          </a:bodyPr>
          <a:lstStyle/>
          <a:p>
            <a:pPr algn="ctr"/>
            <a:r>
              <a:rPr lang="en-US" dirty="0" smtClean="0"/>
              <a:t>Some interesting facts about </a:t>
            </a:r>
            <a:br>
              <a:rPr lang="en-US" dirty="0" smtClean="0"/>
            </a:br>
            <a:r>
              <a:rPr lang="en-US" dirty="0" smtClean="0"/>
              <a:t>Winemaking Substances</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5</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sp>
        <p:nvSpPr>
          <p:cNvPr id="9" name="Content Placeholder 2"/>
          <p:cNvSpPr>
            <a:spLocks noGrp="1"/>
          </p:cNvSpPr>
          <p:nvPr>
            <p:ph idx="1"/>
          </p:nvPr>
        </p:nvSpPr>
        <p:spPr>
          <a:xfrm>
            <a:off x="971550" y="1598804"/>
            <a:ext cx="7200900" cy="3809999"/>
          </a:xfrm>
        </p:spPr>
        <p:txBody>
          <a:bodyPr/>
          <a:lstStyle/>
          <a:p>
            <a:pPr marL="342900" lvl="0" indent="-342900">
              <a:buFont typeface="Arial" pitchFamily="34" charset="0"/>
              <a:buChar char="•"/>
            </a:pPr>
            <a:r>
              <a:rPr lang="en-US" sz="2000" dirty="0"/>
              <a:t>There are no chemical </a:t>
            </a:r>
            <a:r>
              <a:rPr lang="en-US" sz="2000" dirty="0" smtClean="0"/>
              <a:t>or </a:t>
            </a:r>
            <a:r>
              <a:rPr lang="en-US" sz="2000" dirty="0"/>
              <a:t>other tests that can be done to determine whether many of the substances permitted for use in winemaking have actually been used (since the identical substances were already present before the addition took place)</a:t>
            </a:r>
          </a:p>
          <a:p>
            <a:pPr marL="342900" lvl="0" indent="-342900">
              <a:buFont typeface="Arial" pitchFamily="34" charset="0"/>
              <a:buChar char="•"/>
            </a:pPr>
            <a:r>
              <a:rPr lang="en-US" sz="2000" dirty="0"/>
              <a:t>Citric acid – </a:t>
            </a:r>
            <a:r>
              <a:rPr lang="en-US" sz="2000" dirty="0" smtClean="0"/>
              <a:t>If it is added, since </a:t>
            </a:r>
            <a:r>
              <a:rPr lang="en-US" sz="2000" dirty="0"/>
              <a:t>it already occurs in grapes and wine, it is impossible to “test” to see how </a:t>
            </a:r>
            <a:r>
              <a:rPr lang="en-US" sz="2000" dirty="0" smtClean="0"/>
              <a:t>is used</a:t>
            </a:r>
            <a:r>
              <a:rPr lang="en-US" sz="2000" dirty="0"/>
              <a:t>. </a:t>
            </a:r>
            <a:endParaRPr lang="en-US" dirty="0"/>
          </a:p>
        </p:txBody>
      </p:sp>
      <p:pic>
        <p:nvPicPr>
          <p:cNvPr id="4104" name="Picture 8" descr="C:\Users\paul.huckaba\AppData\Local\Microsoft\Windows\Temporary Internet Files\Content.IE5\NK1WQL0S\figB1-e1[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1593" y="3888940"/>
            <a:ext cx="2277687" cy="201080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paul.huckaba\AppData\Local\Microsoft\Windows\Temporary Internet Files\Content.IE5\UV4BCWGS\300px-5096953439_8afa22d20e_o[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4634" y="4098867"/>
            <a:ext cx="1951882" cy="195188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paul.huckaba\AppData\Local\Microsoft\Windows\Temporary Internet Files\Content.IE5\5YJNMEYU\120px-Tannin_in_Plastic_container[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61648" y="4235068"/>
            <a:ext cx="1929584" cy="131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2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smtClean="0"/>
              <a:t>Additives and Processing Aids</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6</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sp>
        <p:nvSpPr>
          <p:cNvPr id="7" name="Content Placeholder 6"/>
          <p:cNvSpPr>
            <a:spLocks noGrp="1"/>
          </p:cNvSpPr>
          <p:nvPr>
            <p:ph idx="1"/>
          </p:nvPr>
        </p:nvSpPr>
        <p:spPr>
          <a:xfrm>
            <a:off x="971551" y="1510997"/>
            <a:ext cx="5795010" cy="4548462"/>
          </a:xfrm>
        </p:spPr>
        <p:txBody>
          <a:bodyPr>
            <a:noAutofit/>
          </a:bodyPr>
          <a:lstStyle/>
          <a:p>
            <a:pPr>
              <a:lnSpc>
                <a:spcPct val="110000"/>
              </a:lnSpc>
            </a:pPr>
            <a:r>
              <a:rPr lang="en-US" sz="1800" b="1" i="1" u="sng" dirty="0" smtClean="0"/>
              <a:t>Food Additive</a:t>
            </a:r>
            <a:r>
              <a:rPr lang="en-US" sz="1800" dirty="0" smtClean="0"/>
              <a:t> </a:t>
            </a:r>
            <a:r>
              <a:rPr lang="en-US" sz="1800" dirty="0">
                <a:latin typeface="+mj-lt"/>
              </a:rPr>
              <a:t>means any substance not normally consumed as a food by itself and not normally used as a typical ingredient of the food, whether or not it has nutritive value, the intentional addition of which to food for a technological (including organoleptic) purpose in the manufacture, processing, preparation, treatment, packing, packaging, transport or holding of such food results, or may be reasonably expected to result, (directly or indirectly) in it or its by-products becoming a component of or otherwise affecting the characteristics of such foods. The term does not include “contaminants” or substances added to food for maintaining or improving nutritional qualities</a:t>
            </a:r>
            <a:r>
              <a:rPr lang="en-US" sz="1800" dirty="0" smtClean="0">
                <a:latin typeface="+mj-lt"/>
              </a:rPr>
              <a:t>.</a:t>
            </a:r>
          </a:p>
          <a:p>
            <a:pPr marL="0" indent="0">
              <a:buNone/>
            </a:pPr>
            <a:r>
              <a:rPr lang="en-US" sz="1800" dirty="0" smtClean="0">
                <a:latin typeface="+mj-lt"/>
              </a:rPr>
              <a:t>	</a:t>
            </a:r>
            <a:r>
              <a:rPr lang="en-US" sz="900" dirty="0"/>
              <a:t>(Source:  </a:t>
            </a:r>
            <a:r>
              <a:rPr lang="en-US" sz="900" dirty="0">
                <a:hlinkClick r:id="rId3"/>
              </a:rPr>
              <a:t>http://www.fao.org/docrep/005/y2200e/y2200e07.htm</a:t>
            </a:r>
            <a:r>
              <a:rPr lang="en-US" sz="900" dirty="0"/>
              <a:t> </a:t>
            </a:r>
            <a:r>
              <a:rPr lang="en-US" sz="900" dirty="0" smtClean="0"/>
              <a:t>)</a:t>
            </a:r>
            <a:endParaRPr lang="en-US" sz="900" dirty="0"/>
          </a:p>
        </p:txBody>
      </p:sp>
      <p:sp>
        <p:nvSpPr>
          <p:cNvPr id="8" name="Content Placeholder 2"/>
          <p:cNvSpPr txBox="1">
            <a:spLocks/>
          </p:cNvSpPr>
          <p:nvPr/>
        </p:nvSpPr>
        <p:spPr>
          <a:xfrm>
            <a:off x="369570" y="403862"/>
            <a:ext cx="7200900" cy="38099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endParaRPr lang="en-US" dirty="0"/>
          </a:p>
        </p:txBody>
      </p:sp>
      <p:sp>
        <p:nvSpPr>
          <p:cNvPr id="3" name="TextBox 2"/>
          <p:cNvSpPr txBox="1"/>
          <p:nvPr/>
        </p:nvSpPr>
        <p:spPr>
          <a:xfrm>
            <a:off x="7273636" y="2011680"/>
            <a:ext cx="1454728" cy="260994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20000"/>
              </a:lnSpc>
            </a:pPr>
            <a:r>
              <a:rPr lang="en-US" sz="1400" b="1" u="sng" dirty="0" smtClean="0"/>
              <a:t>Examples</a:t>
            </a:r>
            <a:r>
              <a:rPr lang="en-US" sz="1400" b="1" u="sng" dirty="0"/>
              <a:t>:</a:t>
            </a:r>
          </a:p>
          <a:p>
            <a:pPr>
              <a:lnSpc>
                <a:spcPct val="120000"/>
              </a:lnSpc>
            </a:pPr>
            <a:r>
              <a:rPr lang="en-US" sz="1400" dirty="0"/>
              <a:t>Lactic Acid</a:t>
            </a:r>
          </a:p>
          <a:p>
            <a:pPr>
              <a:lnSpc>
                <a:spcPct val="120000"/>
              </a:lnSpc>
            </a:pPr>
            <a:r>
              <a:rPr lang="en-US" sz="1400" dirty="0"/>
              <a:t>Malic Acid</a:t>
            </a:r>
          </a:p>
          <a:p>
            <a:pPr>
              <a:lnSpc>
                <a:spcPct val="120000"/>
              </a:lnSpc>
            </a:pPr>
            <a:r>
              <a:rPr lang="en-US" sz="1400" dirty="0"/>
              <a:t>Oak</a:t>
            </a:r>
          </a:p>
          <a:p>
            <a:pPr>
              <a:lnSpc>
                <a:spcPct val="120000"/>
              </a:lnSpc>
            </a:pPr>
            <a:r>
              <a:rPr lang="en-US" sz="1400" dirty="0"/>
              <a:t>Sulfur Dioxide</a:t>
            </a:r>
          </a:p>
          <a:p>
            <a:pPr>
              <a:lnSpc>
                <a:spcPct val="120000"/>
              </a:lnSpc>
            </a:pPr>
            <a:r>
              <a:rPr lang="en-US" sz="1400" dirty="0"/>
              <a:t>Tannins</a:t>
            </a:r>
          </a:p>
          <a:p>
            <a:pPr>
              <a:lnSpc>
                <a:spcPct val="120000"/>
              </a:lnSpc>
            </a:pPr>
            <a:r>
              <a:rPr lang="en-US" sz="1400" dirty="0"/>
              <a:t>Tartaric Acid</a:t>
            </a:r>
          </a:p>
          <a:p>
            <a:endParaRPr lang="en-US" sz="1400" u="sng" dirty="0"/>
          </a:p>
          <a:p>
            <a:endParaRPr lang="en-US" sz="1400" u="sng" dirty="0"/>
          </a:p>
          <a:p>
            <a:endParaRPr lang="en-US" dirty="0"/>
          </a:p>
        </p:txBody>
      </p:sp>
    </p:spTree>
    <p:extLst>
      <p:ext uri="{BB962C8B-B14F-4D97-AF65-F5344CB8AC3E}">
        <p14:creationId xmlns:p14="http://schemas.microsoft.com/office/powerpoint/2010/main" val="10639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smtClean="0"/>
              <a:t>Additives and Processing Aids</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7</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sp>
        <p:nvSpPr>
          <p:cNvPr id="7" name="Content Placeholder 6"/>
          <p:cNvSpPr>
            <a:spLocks noGrp="1"/>
          </p:cNvSpPr>
          <p:nvPr>
            <p:ph idx="1"/>
          </p:nvPr>
        </p:nvSpPr>
        <p:spPr>
          <a:xfrm>
            <a:off x="971550" y="1520522"/>
            <a:ext cx="5620443" cy="4669338"/>
          </a:xfrm>
        </p:spPr>
        <p:txBody>
          <a:bodyPr>
            <a:noAutofit/>
          </a:bodyPr>
          <a:lstStyle/>
          <a:p>
            <a:pPr>
              <a:lnSpc>
                <a:spcPct val="110000"/>
              </a:lnSpc>
            </a:pPr>
            <a:r>
              <a:rPr lang="en-US" sz="1800" b="1" i="1" u="sng" dirty="0" smtClean="0"/>
              <a:t>Processing Aid</a:t>
            </a:r>
            <a:r>
              <a:rPr lang="en-US" sz="1800" dirty="0" smtClean="0"/>
              <a:t> </a:t>
            </a:r>
            <a:r>
              <a:rPr lang="en-US" sz="1800" dirty="0"/>
              <a:t>means any substance or material, not including apparatus or utensils, and not consumed as a food ingredient by itself, intentionally used in the processing of raw materials, foods or its ingredients, to fulfil a certain technological purpose during treatment or processing and which may result in the non-intentional but unavoidable presence of residues or derivatives in the final product</a:t>
            </a:r>
            <a:r>
              <a:rPr lang="en-US" sz="1800" dirty="0" smtClean="0"/>
              <a:t>.</a:t>
            </a:r>
          </a:p>
          <a:p>
            <a:pPr marL="0" indent="0">
              <a:buNone/>
            </a:pPr>
            <a:r>
              <a:rPr lang="en-US" sz="900" dirty="0" smtClean="0"/>
              <a:t>		(</a:t>
            </a:r>
            <a:r>
              <a:rPr lang="en-US" sz="900" dirty="0"/>
              <a:t>Source:  </a:t>
            </a:r>
            <a:r>
              <a:rPr lang="en-US" sz="900" dirty="0">
                <a:hlinkClick r:id="rId3"/>
              </a:rPr>
              <a:t>http://www.fao.org/docrep/005/y2200e/y2200e07.htm</a:t>
            </a:r>
            <a:r>
              <a:rPr lang="en-US" sz="900" dirty="0"/>
              <a:t> </a:t>
            </a:r>
            <a:r>
              <a:rPr lang="en-US" sz="900" dirty="0" smtClean="0"/>
              <a:t>)</a:t>
            </a:r>
            <a:endParaRPr lang="en-US" sz="900" dirty="0"/>
          </a:p>
        </p:txBody>
      </p:sp>
      <p:sp>
        <p:nvSpPr>
          <p:cNvPr id="8" name="Content Placeholder 2"/>
          <p:cNvSpPr txBox="1">
            <a:spLocks/>
          </p:cNvSpPr>
          <p:nvPr/>
        </p:nvSpPr>
        <p:spPr>
          <a:xfrm>
            <a:off x="369570" y="403862"/>
            <a:ext cx="7200900" cy="38099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endParaRPr lang="en-US" dirty="0"/>
          </a:p>
        </p:txBody>
      </p:sp>
      <p:sp>
        <p:nvSpPr>
          <p:cNvPr id="10" name="TextBox 9"/>
          <p:cNvSpPr txBox="1"/>
          <p:nvPr/>
        </p:nvSpPr>
        <p:spPr>
          <a:xfrm>
            <a:off x="7273636" y="2011680"/>
            <a:ext cx="1454728" cy="260994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20000"/>
              </a:lnSpc>
            </a:pPr>
            <a:r>
              <a:rPr lang="en-US" sz="1400" b="1" u="sng" dirty="0" smtClean="0"/>
              <a:t>Examples</a:t>
            </a:r>
            <a:r>
              <a:rPr lang="en-US" sz="1400" b="1" u="sng" dirty="0"/>
              <a:t>:</a:t>
            </a:r>
          </a:p>
          <a:p>
            <a:pPr>
              <a:lnSpc>
                <a:spcPct val="120000"/>
              </a:lnSpc>
            </a:pPr>
            <a:r>
              <a:rPr lang="en-US" sz="1400" dirty="0" smtClean="0"/>
              <a:t>Bentonite</a:t>
            </a:r>
            <a:endParaRPr lang="en-US" sz="1400" dirty="0"/>
          </a:p>
          <a:p>
            <a:pPr>
              <a:lnSpc>
                <a:spcPct val="120000"/>
              </a:lnSpc>
            </a:pPr>
            <a:r>
              <a:rPr lang="en-US" sz="1400" dirty="0" smtClean="0"/>
              <a:t>Carbon Dioxide</a:t>
            </a:r>
            <a:endParaRPr lang="en-US" sz="1400" dirty="0"/>
          </a:p>
          <a:p>
            <a:pPr>
              <a:lnSpc>
                <a:spcPct val="120000"/>
              </a:lnSpc>
            </a:pPr>
            <a:r>
              <a:rPr lang="en-US" sz="1400" dirty="0" smtClean="0"/>
              <a:t>Casein</a:t>
            </a:r>
            <a:endParaRPr lang="en-US" sz="1400" dirty="0"/>
          </a:p>
          <a:p>
            <a:pPr>
              <a:lnSpc>
                <a:spcPct val="120000"/>
              </a:lnSpc>
            </a:pPr>
            <a:r>
              <a:rPr lang="en-US" sz="1400" dirty="0" smtClean="0"/>
              <a:t>Egg Albumin</a:t>
            </a:r>
            <a:endParaRPr lang="en-US" sz="1400" dirty="0"/>
          </a:p>
          <a:p>
            <a:pPr>
              <a:lnSpc>
                <a:spcPct val="120000"/>
              </a:lnSpc>
            </a:pPr>
            <a:r>
              <a:rPr lang="en-US" sz="1400" dirty="0" smtClean="0"/>
              <a:t>Milk</a:t>
            </a:r>
            <a:endParaRPr lang="en-US" sz="1400" dirty="0"/>
          </a:p>
          <a:p>
            <a:pPr>
              <a:lnSpc>
                <a:spcPct val="120000"/>
              </a:lnSpc>
            </a:pPr>
            <a:r>
              <a:rPr lang="en-US" sz="1400" dirty="0" smtClean="0"/>
              <a:t>Nitrogen</a:t>
            </a:r>
            <a:endParaRPr lang="en-US" sz="1400" dirty="0"/>
          </a:p>
          <a:p>
            <a:endParaRPr lang="en-US" sz="1400" u="sng" dirty="0"/>
          </a:p>
          <a:p>
            <a:endParaRPr lang="en-US" sz="1400" u="sng" dirty="0"/>
          </a:p>
          <a:p>
            <a:endParaRPr lang="en-US" dirty="0"/>
          </a:p>
        </p:txBody>
      </p:sp>
    </p:spTree>
    <p:extLst>
      <p:ext uri="{BB962C8B-B14F-4D97-AF65-F5344CB8AC3E}">
        <p14:creationId xmlns:p14="http://schemas.microsoft.com/office/powerpoint/2010/main" val="143018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smtClean="0"/>
              <a:t>Additives and Processing Aids</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8</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sp>
        <p:nvSpPr>
          <p:cNvPr id="7" name="Content Placeholder 6"/>
          <p:cNvSpPr>
            <a:spLocks noGrp="1"/>
          </p:cNvSpPr>
          <p:nvPr>
            <p:ph idx="1"/>
          </p:nvPr>
        </p:nvSpPr>
        <p:spPr>
          <a:xfrm>
            <a:off x="913361" y="1183164"/>
            <a:ext cx="7200900" cy="3809999"/>
          </a:xfrm>
        </p:spPr>
        <p:txBody>
          <a:bodyPr>
            <a:noAutofit/>
          </a:bodyPr>
          <a:lstStyle/>
          <a:p>
            <a:r>
              <a:rPr lang="en-US" sz="2000" dirty="0" smtClean="0"/>
              <a:t>To distinguish between these two can be difficult</a:t>
            </a:r>
          </a:p>
          <a:p>
            <a:pPr lvl="1"/>
            <a:r>
              <a:rPr lang="en-US" sz="2000" dirty="0" smtClean="0"/>
              <a:t>Does it remain?</a:t>
            </a:r>
          </a:p>
          <a:p>
            <a:pPr lvl="1"/>
            <a:r>
              <a:rPr lang="en-US" sz="2000" dirty="0" smtClean="0"/>
              <a:t>Is it removed, or is it intended that most of it is removed?</a:t>
            </a:r>
          </a:p>
          <a:p>
            <a:endParaRPr lang="en-US" sz="1800" b="1" i="1" u="sng" dirty="0" smtClean="0"/>
          </a:p>
        </p:txBody>
      </p:sp>
      <p:sp>
        <p:nvSpPr>
          <p:cNvPr id="8" name="Content Placeholder 2"/>
          <p:cNvSpPr txBox="1">
            <a:spLocks/>
          </p:cNvSpPr>
          <p:nvPr/>
        </p:nvSpPr>
        <p:spPr>
          <a:xfrm>
            <a:off x="369570" y="403862"/>
            <a:ext cx="7200900" cy="38099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17198" t="3503" r="18790" b="2388"/>
          <a:stretch/>
        </p:blipFill>
        <p:spPr>
          <a:xfrm>
            <a:off x="1753985" y="2479767"/>
            <a:ext cx="3216871" cy="3546960"/>
          </a:xfrm>
          <a:prstGeom prst="rect">
            <a:avLst/>
          </a:prstGeom>
        </p:spPr>
      </p:pic>
      <p:sp>
        <p:nvSpPr>
          <p:cNvPr id="11" name="Rounded Rectangle 10"/>
          <p:cNvSpPr/>
          <p:nvPr/>
        </p:nvSpPr>
        <p:spPr>
          <a:xfrm>
            <a:off x="5228704" y="3233548"/>
            <a:ext cx="3474720" cy="2618509"/>
          </a:xfrm>
          <a:prstGeom prst="roundRect">
            <a:avLst>
              <a:gd name="adj" fmla="val 458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dirty="0">
                <a:latin typeface="Comic Sans MS" panose="030F0702030302020204" pitchFamily="66" charset="0"/>
              </a:rPr>
              <a:t>Citric Acid?</a:t>
            </a:r>
          </a:p>
          <a:p>
            <a:pPr>
              <a:spcAft>
                <a:spcPts val="600"/>
              </a:spcAft>
            </a:pPr>
            <a:r>
              <a:rPr lang="en-US" dirty="0" smtClean="0">
                <a:latin typeface="Comic Sans MS" panose="030F0702030302020204" pitchFamily="66" charset="0"/>
              </a:rPr>
              <a:t>Activated Carbon</a:t>
            </a:r>
            <a:r>
              <a:rPr lang="en-US" dirty="0">
                <a:latin typeface="Comic Sans MS" panose="030F0702030302020204" pitchFamily="66" charset="0"/>
              </a:rPr>
              <a:t>?</a:t>
            </a:r>
          </a:p>
          <a:p>
            <a:pPr>
              <a:spcAft>
                <a:spcPts val="600"/>
              </a:spcAft>
            </a:pPr>
            <a:r>
              <a:rPr lang="en-US" dirty="0">
                <a:latin typeface="Comic Sans MS" panose="030F0702030302020204" pitchFamily="66" charset="0"/>
              </a:rPr>
              <a:t>Tartaric Acid?</a:t>
            </a:r>
          </a:p>
          <a:p>
            <a:pPr>
              <a:spcAft>
                <a:spcPts val="600"/>
              </a:spcAft>
            </a:pPr>
            <a:r>
              <a:rPr lang="en-US" dirty="0" smtClean="0">
                <a:latin typeface="Comic Sans MS" panose="030F0702030302020204" pitchFamily="66" charset="0"/>
              </a:rPr>
              <a:t>Diammonium </a:t>
            </a:r>
            <a:r>
              <a:rPr lang="en-US" dirty="0">
                <a:latin typeface="Comic Sans MS" panose="030F0702030302020204" pitchFamily="66" charset="0"/>
              </a:rPr>
              <a:t>Phosphate?</a:t>
            </a:r>
          </a:p>
        </p:txBody>
      </p:sp>
    </p:spTree>
    <p:extLst>
      <p:ext uri="{BB962C8B-B14F-4D97-AF65-F5344CB8AC3E}">
        <p14:creationId xmlns:p14="http://schemas.microsoft.com/office/powerpoint/2010/main" val="268180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smtClean="0"/>
              <a:t>Additives and Processing Aids</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a:t>APEC Wine Regulatory Forum |  October 6-7, 2016</a:t>
            </a:r>
          </a:p>
        </p:txBody>
      </p:sp>
      <p:sp>
        <p:nvSpPr>
          <p:cNvPr id="4" name="Date Placeholder 3"/>
          <p:cNvSpPr>
            <a:spLocks noGrp="1"/>
          </p:cNvSpPr>
          <p:nvPr>
            <p:ph type="dt" sz="half" idx="10"/>
          </p:nvPr>
        </p:nvSpPr>
        <p:spPr/>
        <p:txBody>
          <a:bodyPr/>
          <a:lstStyle/>
          <a:p>
            <a:r>
              <a:rPr lang="en-US" dirty="0"/>
              <a:t>Ottawa, Canada</a:t>
            </a:r>
          </a:p>
        </p:txBody>
      </p:sp>
      <p:sp>
        <p:nvSpPr>
          <p:cNvPr id="7" name="Content Placeholder 6"/>
          <p:cNvSpPr>
            <a:spLocks noGrp="1"/>
          </p:cNvSpPr>
          <p:nvPr>
            <p:ph idx="1"/>
          </p:nvPr>
        </p:nvSpPr>
        <p:spPr>
          <a:xfrm>
            <a:off x="913361" y="1183164"/>
            <a:ext cx="7200900" cy="3788885"/>
          </a:xfrm>
        </p:spPr>
        <p:txBody>
          <a:bodyPr>
            <a:noAutofit/>
          </a:bodyPr>
          <a:lstStyle/>
          <a:p>
            <a:pPr>
              <a:spcAft>
                <a:spcPts val="1200"/>
              </a:spcAft>
            </a:pPr>
            <a:r>
              <a:rPr lang="en-US" sz="2000" dirty="0" smtClean="0"/>
              <a:t>A helpful resource:</a:t>
            </a:r>
          </a:p>
          <a:p>
            <a:pPr marL="205740" lvl="1" indent="0">
              <a:spcAft>
                <a:spcPts val="600"/>
              </a:spcAft>
              <a:buNone/>
              <a:tabLst>
                <a:tab pos="571500" algn="l"/>
              </a:tabLst>
            </a:pPr>
            <a:r>
              <a:rPr lang="en-US" sz="2000" dirty="0" smtClean="0"/>
              <a:t>	</a:t>
            </a:r>
            <a:r>
              <a:rPr lang="en-US" sz="2400" b="1" u="sng" dirty="0" smtClean="0"/>
              <a:t>FIVS – APACE</a:t>
            </a:r>
          </a:p>
          <a:p>
            <a:pPr marL="205740" lvl="1" indent="0">
              <a:buNone/>
            </a:pPr>
            <a:r>
              <a:rPr lang="en-US" sz="2400" b="1" dirty="0" smtClean="0"/>
              <a:t>	</a:t>
            </a:r>
            <a:r>
              <a:rPr lang="en-US" sz="2400" b="1" u="sng" dirty="0" smtClean="0"/>
              <a:t>A</a:t>
            </a:r>
            <a:r>
              <a:rPr lang="en-US" sz="2400" dirty="0" smtClean="0"/>
              <a:t>dditives </a:t>
            </a:r>
            <a:r>
              <a:rPr lang="en-US" sz="2400" dirty="0"/>
              <a:t>and </a:t>
            </a:r>
            <a:endParaRPr lang="en-US" sz="2400" dirty="0" smtClean="0"/>
          </a:p>
          <a:p>
            <a:pPr marL="379809" lvl="2" indent="0">
              <a:buNone/>
            </a:pPr>
            <a:r>
              <a:rPr lang="en-US" sz="2400" dirty="0" smtClean="0"/>
              <a:t>	</a:t>
            </a:r>
            <a:r>
              <a:rPr lang="en-US" sz="2400" b="1" u="sng" dirty="0" smtClean="0"/>
              <a:t>P</a:t>
            </a:r>
            <a:r>
              <a:rPr lang="en-US" sz="2400" dirty="0" smtClean="0"/>
              <a:t>rocessing </a:t>
            </a:r>
          </a:p>
          <a:p>
            <a:pPr marL="379809" lvl="2" indent="0">
              <a:buNone/>
            </a:pPr>
            <a:r>
              <a:rPr lang="en-US" sz="2400" b="1" dirty="0"/>
              <a:t>	</a:t>
            </a:r>
            <a:r>
              <a:rPr lang="en-US" sz="2400" b="1" u="sng" dirty="0" smtClean="0"/>
              <a:t>A</a:t>
            </a:r>
            <a:r>
              <a:rPr lang="en-US" sz="2400" dirty="0" smtClean="0"/>
              <a:t>ids </a:t>
            </a:r>
            <a:endParaRPr lang="en-US" sz="2400" dirty="0"/>
          </a:p>
          <a:p>
            <a:pPr marL="379809" lvl="2" indent="0">
              <a:buNone/>
            </a:pPr>
            <a:r>
              <a:rPr lang="en-US" sz="2400" b="1" dirty="0" smtClean="0"/>
              <a:t>	</a:t>
            </a:r>
            <a:r>
              <a:rPr lang="en-US" sz="2400" b="1" u="sng" dirty="0" smtClean="0"/>
              <a:t>C</a:t>
            </a:r>
            <a:r>
              <a:rPr lang="en-US" sz="2400" dirty="0" smtClean="0"/>
              <a:t>odex </a:t>
            </a:r>
            <a:r>
              <a:rPr lang="en-US" sz="2400" dirty="0"/>
              <a:t>for </a:t>
            </a:r>
            <a:endParaRPr lang="en-US" sz="2400" dirty="0" smtClean="0"/>
          </a:p>
          <a:p>
            <a:pPr marL="205740" lvl="1" indent="0">
              <a:buNone/>
            </a:pPr>
            <a:r>
              <a:rPr lang="en-US" sz="2400" b="1" dirty="0" smtClean="0"/>
              <a:t>	</a:t>
            </a:r>
            <a:r>
              <a:rPr lang="en-US" sz="2400" b="1" u="sng" dirty="0" smtClean="0"/>
              <a:t>E</a:t>
            </a:r>
            <a:r>
              <a:rPr lang="en-US" sz="2400" dirty="0" smtClean="0"/>
              <a:t>nology</a:t>
            </a:r>
          </a:p>
        </p:txBody>
      </p:sp>
      <p:sp>
        <p:nvSpPr>
          <p:cNvPr id="8" name="Content Placeholder 2"/>
          <p:cNvSpPr txBox="1">
            <a:spLocks/>
          </p:cNvSpPr>
          <p:nvPr/>
        </p:nvSpPr>
        <p:spPr>
          <a:xfrm>
            <a:off x="369570" y="403862"/>
            <a:ext cx="7200900" cy="38099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endParaRPr lang="en-US" dirty="0"/>
          </a:p>
        </p:txBody>
      </p:sp>
      <p:pic>
        <p:nvPicPr>
          <p:cNvPr id="9" name="Picture 8" descr="4. Useful Definitions - APACE - Windows Internet Explor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0020" y="1141959"/>
            <a:ext cx="4703998" cy="4924425"/>
          </a:xfrm>
          <a:prstGeom prst="rect">
            <a:avLst/>
          </a:prstGeom>
        </p:spPr>
      </p:pic>
    </p:spTree>
    <p:extLst>
      <p:ext uri="{BB962C8B-B14F-4D97-AF65-F5344CB8AC3E}">
        <p14:creationId xmlns:p14="http://schemas.microsoft.com/office/powerpoint/2010/main" val="12110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1900</Words>
  <Application>Microsoft Office PowerPoint</Application>
  <PresentationFormat>On-screen Show (4:3)</PresentationFormat>
  <Paragraphs>302</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Diamond Grid 16x9</vt:lpstr>
      <vt:lpstr>Substances Permitted for use in Winemaking               –A Winemaker’s Story</vt:lpstr>
      <vt:lpstr>Substances Permitted for use in Winemaking</vt:lpstr>
      <vt:lpstr>Some interesting facts about  Winemaking Substances</vt:lpstr>
      <vt:lpstr>Some interesting facts about  Winemaking Substances</vt:lpstr>
      <vt:lpstr>Some interesting facts about  Winemaking Substances</vt:lpstr>
      <vt:lpstr>Additives and Processing Aids</vt:lpstr>
      <vt:lpstr>Additives and Processing Aids</vt:lpstr>
      <vt:lpstr>Additives and Processing Aids</vt:lpstr>
      <vt:lpstr>Additives and Processing Aids</vt:lpstr>
      <vt:lpstr>Wine is a single ingredient food</vt:lpstr>
      <vt:lpstr>Wine is not a recipe product </vt:lpstr>
      <vt:lpstr>Winemaking substances are safe</vt:lpstr>
      <vt:lpstr>Numerical Limits vs. GMP</vt:lpstr>
      <vt:lpstr>Numerical Limits vs. GMP</vt:lpstr>
      <vt:lpstr>What about Codex Alimentarius Substances?</vt:lpstr>
      <vt:lpstr>Trade Issues…</vt:lpstr>
      <vt:lpstr>More Trade Issues</vt:lpstr>
      <vt:lpstr>More Trade Issues</vt:lpstr>
      <vt:lpstr>Conclusions</vt:lpstr>
      <vt:lpstr>Substances Permitted for use in Winemaking  —A Winemaker’s 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2016-08-31T23:08:32Z</dcterms:created>
  <dcterms:modified xsi:type="dcterms:W3CDTF">2016-09-23T22:39:22Z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