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7"/>
  </p:notesMasterIdLst>
  <p:handoutMasterIdLst>
    <p:handoutMasterId r:id="rId8"/>
  </p:handoutMasterIdLst>
  <p:sldIdLst>
    <p:sldId id="261" r:id="rId3"/>
    <p:sldId id="271" r:id="rId4"/>
    <p:sldId id="283" r:id="rId5"/>
    <p:sldId id="28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06" autoAdjust="0"/>
    <p:restoredTop sz="94660"/>
  </p:normalViewPr>
  <p:slideViewPr>
    <p:cSldViewPr snapToGrid="0">
      <p:cViewPr varScale="1">
        <p:scale>
          <a:sx n="70" d="100"/>
          <a:sy n="70" d="100"/>
        </p:scale>
        <p:origin x="1068" y="60"/>
      </p:cViewPr>
      <p:guideLst>
        <p:guide pos="2880"/>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10/7/2016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10/7/2016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693582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3</a:t>
            </a:fld>
            <a:endParaRPr lang="en-US"/>
          </a:p>
        </p:txBody>
      </p:sp>
    </p:spTree>
    <p:extLst>
      <p:ext uri="{BB962C8B-B14F-4D97-AF65-F5344CB8AC3E}">
        <p14:creationId xmlns:p14="http://schemas.microsoft.com/office/powerpoint/2010/main" val="2382885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4</a:t>
            </a:fld>
            <a:endParaRPr lang="en-US"/>
          </a:p>
        </p:txBody>
      </p:sp>
    </p:spTree>
    <p:extLst>
      <p:ext uri="{BB962C8B-B14F-4D97-AF65-F5344CB8AC3E}">
        <p14:creationId xmlns:p14="http://schemas.microsoft.com/office/powerpoint/2010/main" val="9759392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9418" y="-68921"/>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0380" y="6304679"/>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solidFill>
                  <a:schemeClr val="bg1">
                    <a:lumMod val="50000"/>
                  </a:schemeClr>
                </a:solidFill>
              </a:rPr>
              <a:t>Ottawa, Canada</a:t>
            </a:r>
          </a:p>
        </p:txBody>
      </p:sp>
      <p:sp>
        <p:nvSpPr>
          <p:cNvPr id="61" name="Rectangle 60"/>
          <p:cNvSpPr/>
          <p:nvPr userDrawn="1"/>
        </p:nvSpPr>
        <p:spPr>
          <a:xfrm>
            <a:off x="927935" y="6196809"/>
            <a:ext cx="3674404" cy="276999"/>
          </a:xfrm>
          <a:prstGeom prst="rect">
            <a:avLst/>
          </a:prstGeom>
        </p:spPr>
        <p:txBody>
          <a:bodyPr wrap="none">
            <a:spAutoFit/>
          </a:bodyPr>
          <a:lstStyle/>
          <a:p>
            <a:r>
              <a:rPr lang="en-US" sz="1200" dirty="0">
                <a:solidFill>
                  <a:schemeClr val="bg1">
                    <a:lumMod val="50000"/>
                  </a:schemeClr>
                </a:solidFill>
              </a:rPr>
              <a:t>APEC Wine Regulatory Forum |  October 6-7, 2016</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8895" y="318868"/>
            <a:ext cx="4194782" cy="1275208"/>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9" name="Date Placeholder 3"/>
          <p:cNvSpPr>
            <a:spLocks noGrp="1"/>
          </p:cNvSpPr>
          <p:nvPr>
            <p:ph type="dt" sz="half" idx="10"/>
          </p:nvPr>
        </p:nvSpPr>
        <p:spPr>
          <a:xfrm>
            <a:off x="7350236" y="6289679"/>
            <a:ext cx="1028452" cy="222436"/>
          </a:xfrm>
          <a:prstGeom prst="rect">
            <a:avLst/>
          </a:prstGeom>
        </p:spPr>
        <p:txBody>
          <a:bodyPr/>
          <a:lstStyle>
            <a:lvl1pPr>
              <a:defRPr/>
            </a:lvl1pPr>
          </a:lstStyle>
          <a:p>
            <a:r>
              <a:rPr lang="en-US" dirty="0"/>
              <a:t>Ottawa, Canada</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October 6-7, 2016</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a:t>Ottawa, Canada</a:t>
            </a:r>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4800" dirty="0" smtClean="0"/>
              <a:t/>
            </a:r>
            <a:br>
              <a:rPr lang="en-US" sz="4800" dirty="0" smtClean="0"/>
            </a:br>
            <a:r>
              <a:rPr lang="en-US" sz="4800" dirty="0"/>
              <a:t/>
            </a:r>
            <a:br>
              <a:rPr lang="en-US" sz="4800" dirty="0"/>
            </a:br>
            <a:r>
              <a:rPr lang="en-US" sz="4800" dirty="0" smtClean="0"/>
              <a:t>Good Regulatory Practices Working Group</a:t>
            </a:r>
            <a:r>
              <a:rPr lang="en-US" sz="4800" dirty="0"/>
              <a:t/>
            </a:r>
            <a:br>
              <a:rPr lang="en-US" sz="4800" dirty="0"/>
            </a:br>
            <a:endParaRPr lang="en-US" sz="4800" dirty="0"/>
          </a:p>
        </p:txBody>
      </p:sp>
      <p:sp>
        <p:nvSpPr>
          <p:cNvPr id="3" name="Subtitle 2"/>
          <p:cNvSpPr>
            <a:spLocks noGrp="1"/>
          </p:cNvSpPr>
          <p:nvPr>
            <p:ph type="subTitle" idx="1"/>
          </p:nvPr>
        </p:nvSpPr>
        <p:spPr/>
        <p:txBody>
          <a:bodyPr>
            <a:normAutofit/>
          </a:bodyPr>
          <a:lstStyle/>
          <a:p>
            <a:endParaRPr lang="en-US" sz="2000" dirty="0"/>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Regulatory Practices Working Group</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Formed at 2015 Adelaide meeting</a:t>
            </a:r>
            <a:endParaRPr lang="en-US" sz="2800" b="1" dirty="0" smtClean="0"/>
          </a:p>
          <a:p>
            <a:r>
              <a:rPr lang="en-US" sz="2800" dirty="0" smtClean="0"/>
              <a:t>Developed Terms of Reference</a:t>
            </a:r>
          </a:p>
          <a:p>
            <a:r>
              <a:rPr lang="en-US" sz="2800" dirty="0" smtClean="0"/>
              <a:t>Worked on Guide to Development of Wine Standards</a:t>
            </a:r>
          </a:p>
          <a:p>
            <a:r>
              <a:rPr lang="en-US" sz="2800" dirty="0"/>
              <a:t> </a:t>
            </a:r>
            <a:endParaRPr lang="en-US" sz="2800" dirty="0" smtClean="0"/>
          </a:p>
        </p:txBody>
      </p:sp>
      <p:sp>
        <p:nvSpPr>
          <p:cNvPr id="6" name="Slide Number Placeholder 5"/>
          <p:cNvSpPr>
            <a:spLocks noGrp="1"/>
          </p:cNvSpPr>
          <p:nvPr>
            <p:ph type="sldNum" sz="quarter" idx="12"/>
          </p:nvPr>
        </p:nvSpPr>
        <p:spPr/>
        <p:txBody>
          <a:bodyPr/>
          <a:lstStyle/>
          <a:p>
            <a:fld id="{E31375A4-56A4-47D6-9801-1991572033F7}" type="slidenum">
              <a:rPr lang="en-US" smtClean="0"/>
              <a:t>2</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4" name="Date Placeholder 3"/>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3490851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Work Plan</a:t>
            </a:r>
            <a:endParaRPr lang="en-US" dirty="0"/>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US" sz="2000" dirty="0"/>
              <a:t>Work </a:t>
            </a:r>
            <a:r>
              <a:rPr lang="en-US" sz="2000" dirty="0"/>
              <a:t>to complete the WRF </a:t>
            </a:r>
            <a:r>
              <a:rPr lang="en-US" sz="2000" i="1" dirty="0"/>
              <a:t>Guide to Development of Wine Standards that align with widely accepted International Regulatory Practice</a:t>
            </a:r>
            <a:endParaRPr lang="en-NZ" sz="2000" i="1" dirty="0"/>
          </a:p>
          <a:p>
            <a:pPr marL="514350" lvl="0" indent="-514350">
              <a:buFont typeface="+mj-lt"/>
              <a:buAutoNum type="arabicPeriod"/>
            </a:pPr>
            <a:r>
              <a:rPr lang="en-US" sz="2000" dirty="0"/>
              <a:t>Consider how best to gather and share within the WFR reliable reference information on naturally occurring components in wine, including metals, and regulatory limits that are imposed on those.</a:t>
            </a:r>
            <a:endParaRPr lang="en-NZ" sz="2000" dirty="0"/>
          </a:p>
          <a:p>
            <a:pPr marL="514350" lvl="0" indent="-514350">
              <a:buFont typeface="+mj-lt"/>
              <a:buAutoNum type="arabicPeriod"/>
            </a:pPr>
            <a:r>
              <a:rPr lang="en-US" sz="2000" dirty="0"/>
              <a:t>Prepare a </a:t>
            </a:r>
            <a:r>
              <a:rPr lang="en-US" sz="2000" dirty="0" err="1"/>
              <a:t>stocktake</a:t>
            </a:r>
            <a:r>
              <a:rPr lang="en-US" sz="2000" dirty="0"/>
              <a:t> of relevant work already completed or underway within APEC WRF and its WGs, and to identify the next steps for the WRF in examining good regulatory practice principles</a:t>
            </a:r>
            <a:r>
              <a:rPr lang="en-US" sz="2000" dirty="0" smtClean="0"/>
              <a:t>.</a:t>
            </a:r>
          </a:p>
          <a:p>
            <a:pPr marL="0" indent="0">
              <a:buNone/>
            </a:pPr>
            <a:endParaRPr lang="en-US" sz="2800" dirty="0" smtClean="0"/>
          </a:p>
        </p:txBody>
      </p:sp>
      <p:sp>
        <p:nvSpPr>
          <p:cNvPr id="6" name="Slide Number Placeholder 5"/>
          <p:cNvSpPr>
            <a:spLocks noGrp="1"/>
          </p:cNvSpPr>
          <p:nvPr>
            <p:ph type="sldNum" sz="quarter" idx="12"/>
          </p:nvPr>
        </p:nvSpPr>
        <p:spPr/>
        <p:txBody>
          <a:bodyPr/>
          <a:lstStyle/>
          <a:p>
            <a:fld id="{E31375A4-56A4-47D6-9801-1991572033F7}" type="slidenum">
              <a:rPr lang="en-US" smtClean="0"/>
              <a:t>3</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4" name="Date Placeholder 3"/>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237663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Work Plan (continued)</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lnSpc>
                <a:spcPct val="110000"/>
              </a:lnSpc>
              <a:buFont typeface="+mj-lt"/>
              <a:buAutoNum type="arabicPeriod" startAt="4"/>
            </a:pPr>
            <a:r>
              <a:rPr lang="en-US" sz="2600" dirty="0"/>
              <a:t>Develop </a:t>
            </a:r>
            <a:r>
              <a:rPr lang="en-US" sz="2600" dirty="0"/>
              <a:t>case studies of good regulatory practice principles for wine being applied.  May include review and reporting to APEC WRF on any relevant technical papers on good regulatory practice principles for wine, such as International Wine Technical Summit papers on:</a:t>
            </a:r>
            <a:endParaRPr lang="en-NZ" sz="2600" dirty="0"/>
          </a:p>
          <a:p>
            <a:pPr lvl="3"/>
            <a:r>
              <a:rPr lang="en-US" sz="2350" dirty="0"/>
              <a:t>Harmonizing Expression of Measurement Results in Wine Analysis: Testing for Total or Titratable Acidity (TA) of Wine</a:t>
            </a:r>
            <a:endParaRPr lang="en-NZ" sz="2350" dirty="0"/>
          </a:p>
          <a:p>
            <a:pPr lvl="3"/>
            <a:r>
              <a:rPr lang="en-US" sz="2350" dirty="0"/>
              <a:t>Harmonizing Reporting of Regulatory Limits in Wine Analysis via International Systems of Units</a:t>
            </a:r>
            <a:endParaRPr lang="en-NZ" sz="2350" dirty="0"/>
          </a:p>
          <a:p>
            <a:pPr lvl="3"/>
            <a:r>
              <a:rPr lang="en-US" sz="2350" dirty="0"/>
              <a:t>Laboratory Data Quality and Certificates of Analysis</a:t>
            </a:r>
            <a:endParaRPr lang="en-NZ" sz="2350" dirty="0"/>
          </a:p>
          <a:p>
            <a:endParaRPr lang="en-US" sz="2800" dirty="0" smtClean="0"/>
          </a:p>
        </p:txBody>
      </p:sp>
      <p:sp>
        <p:nvSpPr>
          <p:cNvPr id="6" name="Slide Number Placeholder 5"/>
          <p:cNvSpPr>
            <a:spLocks noGrp="1"/>
          </p:cNvSpPr>
          <p:nvPr>
            <p:ph type="sldNum" sz="quarter" idx="12"/>
          </p:nvPr>
        </p:nvSpPr>
        <p:spPr/>
        <p:txBody>
          <a:bodyPr/>
          <a:lstStyle/>
          <a:p>
            <a:fld id="{E31375A4-56A4-47D6-9801-1991572033F7}" type="slidenum">
              <a:rPr lang="en-US" smtClean="0"/>
              <a:t>4</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4" name="Date Placeholder 3"/>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776359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170</Words>
  <Application>Microsoft Office PowerPoint</Application>
  <PresentationFormat>On-screen Show (4:3)</PresentationFormat>
  <Paragraphs>27</Paragraphs>
  <Slides>4</Slides>
  <Notes>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vt:i4>
      </vt:variant>
    </vt:vector>
  </HeadingPairs>
  <TitlesOfParts>
    <vt:vector size="6" baseType="lpstr">
      <vt:lpstr>Arial</vt:lpstr>
      <vt:lpstr>Diamond Grid 16x9</vt:lpstr>
      <vt:lpstr>  Good Regulatory Practices Working Group </vt:lpstr>
      <vt:lpstr>Good Regulatory Practices Working Group</vt:lpstr>
      <vt:lpstr>Current Work Plan</vt:lpstr>
      <vt:lpstr>Current Work Plan (continued)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2016-08-31T23:08:32Z</dcterms:created>
  <dcterms:modified xsi:type="dcterms:W3CDTF">2016-10-07T12:41:01Z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