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0"/>
  </p:notes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4" r:id="rId9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020" y="5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1950" y="-108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pitchFamily="34" charset="0"/>
              </a:defRPr>
            </a:lvl1pPr>
          </a:lstStyle>
          <a:p>
            <a:fld id="{526D26BB-5B64-4437-A795-D90CFBA9203C}" type="datetimeFigureOut">
              <a:rPr lang="en-US"/>
              <a:pPr/>
              <a:t>10/25/2013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pitchFamily="34" charset="0"/>
              </a:defRPr>
            </a:lvl1pPr>
          </a:lstStyle>
          <a:p>
            <a:fld id="{3DB1AD53-6AD5-40AA-93D7-920264ADF66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pitchFamily="34" charset="-128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D2D4FAD-B816-4A72-A925-293FAB06E80F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4658CE-33D5-4813-A024-E72E47797737}" type="datetime1">
              <a:rPr lang="en-US"/>
              <a:pPr/>
              <a:t>10/25/2013</a:t>
            </a:fld>
            <a:endParaRPr lang="en-US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0E5996-92CF-45A4-81D8-5060D0E397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FF0148F-ECF6-4D80-A98A-2C03B5FE8E71}" type="datetime1">
              <a:rPr lang="en-US"/>
              <a:pPr/>
              <a:t>10/25/2013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BCD0E8-9348-40F9-B6E5-5FEA23E899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778489-F0E6-4105-8900-B1B41E56CE57}" type="datetime1">
              <a:rPr lang="en-US"/>
              <a:pPr/>
              <a:t>10/25/2013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DE15C4-4930-440A-B576-57DA319D3A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A395ADF-6E72-49A0-A78E-D390BF81138C}" type="datetime1">
              <a:rPr lang="en-US"/>
              <a:pPr/>
              <a:t>10/25/2013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3D2B41-3DCB-401A-B234-19CE1D9375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13"/>
          <p:cNvSpPr>
            <a:spLocks noChangeArrowheads="1"/>
          </p:cNvSpPr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>
            <a:noFill/>
            <a:miter lim="800000"/>
            <a:headEnd/>
            <a:tailEnd/>
          </a:ln>
          <a:effectLst>
            <a:outerShdw dist="38000" dir="10800000" algn="tl" rotWithShape="0">
              <a:srgbClr val="706B5F">
                <a:alpha val="25000"/>
              </a:srgbClr>
            </a:outerShdw>
          </a:effec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Gill Sans MT" pitchFamily="34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005C5A1-6C02-4F3F-8A31-8E1DDF67D82B}" type="datetime1">
              <a:rPr lang="en-US"/>
              <a:pPr/>
              <a:t>10/25/2013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7F3CDD-0030-466B-A3A5-36FB6CC000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9D0071A-FC93-4A3D-B41D-D615FC9CFB41}" type="datetime1">
              <a:rPr lang="en-US"/>
              <a:pPr/>
              <a:t>10/25/2013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D6C155-98F2-490D-BF34-B12738CD3D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34ECEC8-3675-4D35-9CBD-6B3F5223F592}" type="datetime1">
              <a:rPr lang="en-US"/>
              <a:pPr/>
              <a:t>10/25/2013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31E6D3-E46F-4C9A-B155-E0664A5565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AB6A1A-2709-4D50-BA58-4182002C1C46}" type="datetime1">
              <a:rPr lang="en-US"/>
              <a:pPr/>
              <a:t>10/25/2013</a:t>
            </a:fld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44F79D-EC8C-40D8-91B4-B006F46D33D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Rectangle 13"/>
          <p:cNvSpPr>
            <a:spLocks noChangeArrowheads="1"/>
          </p:cNvSpPr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>
            <a:noFill/>
            <a:miter lim="800000"/>
            <a:headEnd/>
            <a:tailEnd/>
          </a:ln>
          <a:effectLst>
            <a:outerShdw dist="38000" dir="10800000" algn="tl" rotWithShape="0">
              <a:srgbClr val="706B5F">
                <a:alpha val="25000"/>
              </a:srgbClr>
            </a:outerShdw>
          </a:effec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Gill Sans MT" pitchFamily="34" charset="0"/>
            </a:endParaRP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21A124F-7D8C-4084-86C3-2D66C9B3CF22}" type="datetime1">
              <a:rPr lang="en-US"/>
              <a:pPr/>
              <a:t>10/25/2013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B3C6C4-1FC0-480E-87B6-2D6E8742DDD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85646F9-6CEC-4CEA-8BD4-24178B28BAFC}" type="datetime1">
              <a:rPr lang="en-US"/>
              <a:pPr/>
              <a:t>10/25/2013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2DC075-7A14-4CBE-BED2-5295F6DBAD6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/>
          <a:p>
            <a:pPr indent="-282575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 charset="2"/>
              <a:buNone/>
              <a:defRPr/>
            </a:pPr>
            <a:endParaRPr lang="en-US" sz="3200" dirty="0">
              <a:latin typeface="Gill Sans MT" charset="0"/>
              <a:ea typeface="+mn-ea"/>
              <a:cs typeface="Arial" charset="0"/>
            </a:endParaRPr>
          </a:p>
        </p:txBody>
      </p:sp>
      <p:sp>
        <p:nvSpPr>
          <p:cNvPr id="6" name="Flowchart: Process 13"/>
          <p:cNvSpPr>
            <a:spLocks noChangeArrowheads="1"/>
          </p:cNvSpPr>
          <p:nvPr/>
        </p:nvSpPr>
        <p:spPr bwMode="auto"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7"/>
            </a:srgbClr>
          </a:solidFill>
          <a:ln w="6350" cap="rnd">
            <a:solidFill>
              <a:srgbClr val="FFFFFF"/>
            </a:solidFill>
            <a:miter lim="800000"/>
            <a:headEnd/>
            <a:tailEnd/>
          </a:ln>
          <a:effectLst>
            <a:outerShdw dist="25400" dir="3299947" sx="96001" sy="96001" algn="tl" rotWithShape="0">
              <a:srgbClr val="EBDAB1">
                <a:alpha val="39998"/>
              </a:srgbClr>
            </a:outerShdw>
          </a:effec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Gill Sans MT" pitchFamily="34" charset="0"/>
            </a:endParaRPr>
          </a:p>
        </p:txBody>
      </p:sp>
      <p:sp>
        <p:nvSpPr>
          <p:cNvPr id="7" name="Flowchart: Process 15"/>
          <p:cNvSpPr>
            <a:spLocks noChangeArrowheads="1"/>
          </p:cNvSpPr>
          <p:nvPr/>
        </p:nvSpPr>
        <p:spPr bwMode="auto"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7"/>
            </a:srgbClr>
          </a:solidFill>
          <a:ln w="6350" cap="rnd">
            <a:solidFill>
              <a:srgbClr val="FFFFFF"/>
            </a:solidFill>
            <a:miter lim="800000"/>
            <a:headEnd/>
            <a:tailEnd/>
          </a:ln>
          <a:effectLst>
            <a:outerShdw dist="25400" dir="3299947" sx="96001" sy="96001" algn="tl" rotWithShape="0">
              <a:schemeClr val="bg2">
                <a:alpha val="20000"/>
              </a:schemeClr>
            </a:outerShdw>
          </a:effec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Gill Sans MT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AF559F-A18C-4FB6-B1C3-AC8C491341BC}" type="datetime1">
              <a:rPr lang="en-US"/>
              <a:pPr/>
              <a:t>10/25/2013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CB3E0E-33E4-4ED2-988C-A131D687B9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27" name="Oval 7"/>
          <p:cNvSpPr>
            <a:spLocks noChangeArrowheads="1"/>
          </p:cNvSpPr>
          <p:nvPr/>
        </p:nvSpPr>
        <p:spPr bwMode="auto">
          <a:xfrm>
            <a:off x="168275" y="20638"/>
            <a:ext cx="1703388" cy="1703387"/>
          </a:xfrm>
          <a:prstGeom prst="ellipse">
            <a:avLst/>
          </a:prstGeom>
          <a:noFill/>
          <a:ln w="27305" cap="rnd">
            <a:solidFill>
              <a:srgbClr val="FFF6DB"/>
            </a:solidFill>
            <a:round/>
            <a:headEnd/>
            <a:tailEnd/>
          </a:ln>
          <a:effectLst>
            <a:outerShdw dist="25400" dir="5400000" algn="tl" rotWithShape="0">
              <a:srgbClr val="AFA58D">
                <a:alpha val="84998"/>
              </a:srgbClr>
            </a:outerShdw>
          </a:effec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Gill Sans MT" pitchFamily="34" charset="0"/>
            </a:endParaRPr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B5A788"/>
                </a:solidFill>
                <a:latin typeface="Gill Sans MT" pitchFamily="34" charset="0"/>
                <a:cs typeface="Arial" pitchFamily="34" charset="0"/>
              </a:defRPr>
            </a:lvl1pPr>
          </a:lstStyle>
          <a:p>
            <a:fld id="{31F3D31C-9F94-4989-9D44-FB721E36C9F3}" type="datetime1">
              <a:rPr lang="en-US"/>
              <a:pPr/>
              <a:t>10/25/2013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B5A788"/>
                </a:solidFill>
                <a:latin typeface="Gill Sans MT" pitchFamily="34" charset="0"/>
                <a:cs typeface="Arial" pitchFamily="34" charset="0"/>
              </a:defRPr>
            </a:lvl1pPr>
          </a:lstStyle>
          <a:p>
            <a:fld id="{AC2FEC6F-CC78-4DFD-BFA3-5155E33E8F5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7" name="Rectangle 14"/>
          <p:cNvSpPr>
            <a:spLocks noChangeArrowheads="1"/>
          </p:cNvSpPr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>
            <a:noFill/>
            <a:miter lim="800000"/>
            <a:headEnd/>
            <a:tailEnd/>
          </a:ln>
          <a:effectLst>
            <a:outerShdw dist="38000" dir="10800000" algn="tl" rotWithShape="0">
              <a:srgbClr val="706B5F">
                <a:alpha val="25000"/>
              </a:srgbClr>
            </a:outerShdw>
          </a:effec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Gill Sans MT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2" r:id="rId2"/>
    <p:sldLayoutId id="2147484098" r:id="rId3"/>
    <p:sldLayoutId id="2147484093" r:id="rId4"/>
    <p:sldLayoutId id="2147484099" r:id="rId5"/>
    <p:sldLayoutId id="2147484094" r:id="rId6"/>
    <p:sldLayoutId id="2147484100" r:id="rId7"/>
    <p:sldLayoutId id="2147484101" r:id="rId8"/>
    <p:sldLayoutId id="2147484102" r:id="rId9"/>
    <p:sldLayoutId id="2147484095" r:id="rId10"/>
    <p:sldLayoutId id="2147484096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ＭＳ Ｐゴシック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ea typeface="ＭＳ Ｐゴシック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ea typeface="ＭＳ Ｐゴシック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ea typeface="ＭＳ Ｐゴシック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ea typeface="ＭＳ Ｐゴシック" charset="-128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9pPr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0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1066800"/>
            <a:ext cx="7026275" cy="1471613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defRPr/>
            </a:pPr>
            <a:r>
              <a:rPr lang="en-US" sz="4400" dirty="0" smtClean="0"/>
              <a:t>Fit for Purpose Methods </a:t>
            </a:r>
            <a:br>
              <a:rPr lang="en-US" sz="4400" dirty="0" smtClean="0"/>
            </a:br>
            <a:r>
              <a:rPr lang="en-US" sz="4400" dirty="0" smtClean="0"/>
              <a:t>for Wine Analysis</a:t>
            </a:r>
            <a:endParaRPr lang="en-US" sz="4400" dirty="0"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0"/>
            </a:endParaRPr>
          </a:p>
        </p:txBody>
      </p:sp>
      <p:sp>
        <p:nvSpPr>
          <p:cNvPr id="14338" name="Slide Number Placeholder 7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2336C4C-D242-482F-A675-633132DD792A}" type="slidenum">
              <a:rPr lang="en-US">
                <a:solidFill>
                  <a:srgbClr val="0D0D0D"/>
                </a:solidFill>
              </a:rPr>
              <a:pPr/>
              <a:t>1</a:t>
            </a:fld>
            <a:endParaRPr lang="en-US">
              <a:solidFill>
                <a:srgbClr val="0D0D0D"/>
              </a:solidFill>
            </a:endParaRPr>
          </a:p>
        </p:txBody>
      </p:sp>
      <p:pic>
        <p:nvPicPr>
          <p:cNvPr id="14339" name="Picture 5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228600"/>
            <a:ext cx="2514600" cy="70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Picture 6" descr="APEC Logo_vertical300dpi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43800" y="304800"/>
            <a:ext cx="103346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1676400" y="3124200"/>
            <a:ext cx="7026275" cy="13716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72314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ＭＳ Ｐゴシック" charset="-128"/>
                <a:cs typeface="ＭＳ Ｐゴシック" charset="0"/>
              </a:rPr>
              <a:t>WRF Day Two:  TTB National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rgbClr val="572314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ＭＳ Ｐゴシック" charset="-128"/>
                <a:cs typeface="ＭＳ Ｐゴシック" charset="0"/>
              </a:rPr>
              <a:t> Laboratory Center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400" baseline="0" dirty="0">
              <a:solidFill>
                <a:srgbClr val="572314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+mj-lt"/>
              <a:ea typeface="ＭＳ Ｐゴシック" charset="-128"/>
              <a:cs typeface="ＭＳ Ｐゴシック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rgbClr val="572314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ＭＳ Ｐゴシック" charset="-128"/>
                <a:cs typeface="ＭＳ Ｐゴシック" charset="0"/>
              </a:rPr>
              <a:t>John Thorngate, Constellation Brands, Inc.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572314"/>
              </a:solidFill>
              <a:effectLst>
                <a:outerShdw blurRad="38100" dist="38100" dir="2700000" algn="tl">
                  <a:srgbClr val="DDDDDD"/>
                </a:outerShdw>
              </a:effectLst>
              <a:uLnTx/>
              <a:uFillTx/>
              <a:latin typeface="+mj-lt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Government Certification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D2B41-3DCB-401A-B234-19CE1D937548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219200" y="1295400"/>
            <a:ext cx="4953000" cy="83099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Necessary for Certificates of Analysis?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267200" y="5562600"/>
            <a:ext cx="3108960" cy="83099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Government Certified Laboratories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03960" y="2567464"/>
            <a:ext cx="5638800" cy="83099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Are Reference Systems (Laboratories/Methods) needed?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0600" y="3987969"/>
            <a:ext cx="2956560" cy="83099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Alternatives to Reference Methods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90600" y="5562600"/>
            <a:ext cx="2956560" cy="83099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Fit for Purpose Methods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267200" y="3962400"/>
            <a:ext cx="3520440" cy="83099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Alternatives to Reference Laboratories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010400" y="2133600"/>
            <a:ext cx="1950720" cy="163121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0000"/>
                </a:solidFill>
              </a:rPr>
              <a:t>Reliable   </a:t>
            </a:r>
            <a:r>
              <a:rPr lang="en-US" sz="2000" b="1" dirty="0" smtClean="0">
                <a:solidFill>
                  <a:srgbClr val="FF0000"/>
                </a:solidFill>
              </a:rPr>
              <a:t>BUT</a:t>
            </a:r>
          </a:p>
          <a:p>
            <a:pPr algn="ctr"/>
            <a:r>
              <a:rPr lang="en-US" sz="2000" dirty="0" smtClean="0">
                <a:solidFill>
                  <a:srgbClr val="FF0000"/>
                </a:solidFill>
              </a:rPr>
              <a:t>Expensive</a:t>
            </a:r>
          </a:p>
          <a:p>
            <a:pPr algn="ctr"/>
            <a:r>
              <a:rPr lang="en-US" sz="2000" dirty="0" smtClean="0">
                <a:solidFill>
                  <a:srgbClr val="FF0000"/>
                </a:solidFill>
              </a:rPr>
              <a:t>Impractical</a:t>
            </a:r>
          </a:p>
          <a:p>
            <a:pPr algn="ctr"/>
            <a:r>
              <a:rPr lang="en-US" sz="2000" dirty="0" smtClean="0">
                <a:solidFill>
                  <a:srgbClr val="FF0000"/>
                </a:solidFill>
              </a:rPr>
              <a:t>Rigid</a:t>
            </a:r>
          </a:p>
          <a:p>
            <a:pPr algn="ctr"/>
            <a:r>
              <a:rPr lang="en-US" sz="2000" dirty="0" smtClean="0">
                <a:solidFill>
                  <a:srgbClr val="FF0000"/>
                </a:solidFill>
              </a:rPr>
              <a:t>Slow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4038600" y="2133600"/>
            <a:ext cx="0" cy="420854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endCxn id="8" idx="0"/>
          </p:cNvCxnSpPr>
          <p:nvPr/>
        </p:nvCxnSpPr>
        <p:spPr>
          <a:xfrm>
            <a:off x="2461260" y="3398461"/>
            <a:ext cx="7620" cy="58950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2514600" y="4800600"/>
            <a:ext cx="0" cy="78700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7467600" y="5486400"/>
            <a:ext cx="1539240" cy="10156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 smtClean="0">
                <a:solidFill>
                  <a:srgbClr val="FF0000"/>
                </a:solidFill>
              </a:rPr>
              <a:t>e.g.</a:t>
            </a:r>
            <a:r>
              <a:rPr lang="en-US" sz="2000" dirty="0" smtClean="0">
                <a:solidFill>
                  <a:srgbClr val="FF0000"/>
                </a:solidFill>
              </a:rPr>
              <a:t>, TTB Certification Scheme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5867400" y="3429000"/>
            <a:ext cx="7620" cy="58950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5867400" y="4800600"/>
            <a:ext cx="0" cy="78700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Fit for Purpose:  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The issue of consensus methods has been discussed within various small government/industry working groups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Invaluable interaction among these working groups led to the identification and understanding of the needs of and constraints upon the primary stakeholders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The “12 Principles” suggested a potential route forward</a:t>
            </a:r>
            <a:r>
              <a:rPr lang="en-US" sz="2400" dirty="0" smtClean="0">
                <a:sym typeface="Wingdings" pitchFamily="2" charset="2"/>
              </a:rPr>
              <a:t> through consideration of method performance criteria – “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Fit for Purpose Methods</a:t>
            </a:r>
            <a:r>
              <a:rPr lang="en-US" sz="2400" dirty="0" smtClean="0">
                <a:sym typeface="Wingdings" pitchFamily="2" charset="2"/>
              </a:rPr>
              <a:t>”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>
                <a:sym typeface="Wingdings" pitchFamily="2" charset="2"/>
              </a:rPr>
              <a:t>Presented by Dr. Hodson at the </a:t>
            </a:r>
            <a:r>
              <a:rPr lang="en-US" sz="2000" dirty="0" smtClean="0">
                <a:sym typeface="Wingdings" pitchFamily="2" charset="2"/>
              </a:rPr>
              <a:t>APEC WRF </a:t>
            </a:r>
            <a:r>
              <a:rPr lang="en-US" sz="2000" dirty="0" smtClean="0">
                <a:sym typeface="Wingdings" pitchFamily="2" charset="2"/>
              </a:rPr>
              <a:t>meeting,  Auckland, New Zealand, November 2012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>
                <a:sym typeface="Wingdings" pitchFamily="2" charset="2"/>
              </a:rPr>
              <a:t>This approach in accordance with the Codex </a:t>
            </a:r>
            <a:r>
              <a:rPr lang="en-US" sz="2000" dirty="0" err="1" smtClean="0">
                <a:sym typeface="Wingdings" pitchFamily="2" charset="2"/>
              </a:rPr>
              <a:t>Alimentarius</a:t>
            </a:r>
            <a:r>
              <a:rPr lang="en-US" sz="2000" dirty="0" smtClean="0">
                <a:sym typeface="Wingdings" pitchFamily="2" charset="2"/>
              </a:rPr>
              <a:t> Commission Procedural Manual</a:t>
            </a:r>
            <a:endParaRPr lang="en-US" sz="20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D2B41-3DCB-401A-B234-19CE1D93754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12 Principles</a:t>
            </a:r>
            <a:r>
              <a:rPr lang="en-US" baseline="30000" dirty="0" smtClean="0"/>
              <a:t>1</a:t>
            </a:r>
            <a:endParaRPr lang="en-US" baseline="300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1200" dirty="0" smtClean="0"/>
              <a:t>Avoid establishing limits that stimulate costly and unnecessary analyses.</a:t>
            </a:r>
          </a:p>
          <a:p>
            <a:r>
              <a:rPr lang="en-US" sz="1200" dirty="0" smtClean="0"/>
              <a:t>Harmonize limits where there is no scientific justification for national or regional differences.</a:t>
            </a:r>
          </a:p>
          <a:p>
            <a:r>
              <a:rPr lang="en-US" sz="1200" dirty="0" smtClean="0"/>
              <a:t>Give due regard to intergovernmental agreements and work done by other authorities when establishing new regulatory limits.</a:t>
            </a:r>
          </a:p>
          <a:p>
            <a:r>
              <a:rPr lang="en-US" sz="1200" dirty="0" smtClean="0"/>
              <a:t>Adopt a common system of scientific units for expressing regulatory limits.</a:t>
            </a:r>
          </a:p>
          <a:p>
            <a:r>
              <a:rPr lang="en-US" sz="1200" dirty="0" smtClean="0"/>
              <a:t>Express regulatory limits on a “per unit volume of wine” basis rather than “per unit volume of alcohol” in the wine.</a:t>
            </a:r>
          </a:p>
          <a:p>
            <a:r>
              <a:rPr lang="en-US" sz="1200" dirty="0" smtClean="0"/>
              <a:t>Adopt a common way of expressing results where this is done in relation to a single wine constituent (e.g. for Total Acidity expressed in terms of one specific acid).</a:t>
            </a:r>
          </a:p>
          <a:p>
            <a:r>
              <a:rPr lang="en-US" sz="1200" dirty="0" smtClean="0"/>
              <a:t>Consider the establishment of analytical “de </a:t>
            </a:r>
            <a:r>
              <a:rPr lang="en-US" sz="1200" dirty="0" err="1" smtClean="0"/>
              <a:t>minimis</a:t>
            </a:r>
            <a:r>
              <a:rPr lang="en-US" sz="1200" dirty="0" smtClean="0"/>
              <a:t>” values for substances or classes of substances in wine – values below which they will be deemed to all intents and purposes not to be present in the wine.</a:t>
            </a:r>
          </a:p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1200" dirty="0" smtClean="0"/>
              <a:t>Allow suitable transition arrangements when limits are tightened, provided public health considerations so permit.</a:t>
            </a:r>
          </a:p>
          <a:p>
            <a:r>
              <a:rPr lang="en-US" sz="1200" dirty="0" smtClean="0"/>
              <a:t>Analyses of wine for compliance purposes should be undertaken by suitably accredited laboratories (or overseen by certified analysts) that perform acceptably for the specific test methods used.</a:t>
            </a:r>
          </a:p>
          <a:p>
            <a:r>
              <a:rPr lang="en-US" sz="1200" dirty="0" smtClean="0">
                <a:solidFill>
                  <a:srgbClr val="FF0000"/>
                </a:solidFill>
              </a:rPr>
              <a:t>Analytical methods used for wine compliance purposes should be validated and/or have a demonstrably appropriate level of performance for wine.</a:t>
            </a:r>
          </a:p>
          <a:p>
            <a:r>
              <a:rPr lang="en-US" sz="1200" dirty="0" smtClean="0"/>
              <a:t>For wine authenticity analyses, the database of authentic samples with which the test samples will be compared must be sufficiently comprehensive to avoid the </a:t>
            </a:r>
            <a:r>
              <a:rPr lang="en-US" sz="1200" dirty="0" err="1" smtClean="0"/>
              <a:t>mis</a:t>
            </a:r>
            <a:r>
              <a:rPr lang="en-US" sz="1200" dirty="0" smtClean="0"/>
              <a:t>‐categorization of legitimate samples as fraudulent.</a:t>
            </a:r>
          </a:p>
          <a:p>
            <a:r>
              <a:rPr lang="en-US" sz="1200" dirty="0" smtClean="0">
                <a:solidFill>
                  <a:srgbClr val="FF0000"/>
                </a:solidFill>
              </a:rPr>
              <a:t>Laboratories testing for compliance purposes should supply measurement uncertainty information with their analytical results and the competent authorities should take this into account in interpreting analytical data.</a:t>
            </a:r>
          </a:p>
          <a:p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D2B41-3DCB-401A-B234-19CE1D937548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447800" y="6211669"/>
            <a:ext cx="73636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aseline="30000" dirty="0" smtClean="0"/>
              <a:t>1</a:t>
            </a:r>
            <a:r>
              <a:rPr lang="en-US" sz="1400" dirty="0" smtClean="0"/>
              <a:t>Dr. Hodson presentation on </a:t>
            </a:r>
            <a:r>
              <a:rPr lang="en-US" sz="1400" dirty="0" smtClean="0"/>
              <a:t>“Trade </a:t>
            </a:r>
            <a:r>
              <a:rPr lang="en-US" sz="1400" dirty="0" smtClean="0"/>
              <a:t>Facilitation </a:t>
            </a:r>
            <a:r>
              <a:rPr lang="en-US" sz="1400" dirty="0" smtClean="0"/>
              <a:t>Through Coherence </a:t>
            </a:r>
            <a:r>
              <a:rPr lang="en-US" sz="1400" dirty="0" smtClean="0"/>
              <a:t>in Limits and Analysis</a:t>
            </a:r>
            <a:r>
              <a:rPr lang="en-US" sz="1400" dirty="0" smtClean="0"/>
              <a:t>”</a:t>
            </a:r>
          </a:p>
          <a:p>
            <a:r>
              <a:rPr lang="en-US" sz="1400" dirty="0" smtClean="0"/>
              <a:t>APEC WRF, Auckland, New Zealand, November 2012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90600" y="30480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latin typeface="Gill Sans MT" pitchFamily="34" charset="0"/>
              </a:rPr>
              <a:t>“Fit for Purpose Methods” as an Approach </a:t>
            </a:r>
            <a:br>
              <a:rPr lang="en-US" sz="3600" dirty="0" smtClean="0">
                <a:latin typeface="Gill Sans MT" pitchFamily="34" charset="0"/>
              </a:rPr>
            </a:br>
            <a:r>
              <a:rPr lang="en-US" sz="3600" dirty="0" smtClean="0">
                <a:latin typeface="Gill Sans MT" pitchFamily="34" charset="0"/>
              </a:rPr>
              <a:t>to Coherence and Trade Facilitation</a:t>
            </a:r>
            <a:r>
              <a:rPr lang="en-US" sz="4400" b="1" dirty="0" smtClean="0">
                <a:latin typeface="Calibri" pitchFamily="34" charset="0"/>
              </a:rPr>
              <a:t/>
            </a:r>
            <a:br>
              <a:rPr lang="en-US" sz="4400" b="1" dirty="0" smtClean="0">
                <a:latin typeface="Calibri" pitchFamily="34" charset="0"/>
              </a:rPr>
            </a:b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6C155-98F2-490D-BF34-B12738CD3D3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28600" y="1219200"/>
            <a:ext cx="2228850" cy="5632311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u="sng" dirty="0">
                <a:latin typeface="+mn-lt"/>
              </a:rPr>
              <a:t>Regulatory </a:t>
            </a:r>
            <a:r>
              <a:rPr lang="en-US" u="sng" dirty="0" smtClean="0">
                <a:latin typeface="+mn-lt"/>
              </a:rPr>
              <a:t>Authorities</a:t>
            </a:r>
            <a:endParaRPr lang="en-US" u="sng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Constrained by: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>
                <a:latin typeface="+mn-lt"/>
              </a:rPr>
              <a:t>Legal considerations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>
                <a:latin typeface="+mn-lt"/>
              </a:rPr>
              <a:t>Public Accountability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+mn-lt"/>
              </a:rPr>
              <a:t>Mandated legacy methods</a:t>
            </a:r>
            <a:endParaRPr lang="en-US" dirty="0">
              <a:latin typeface="+mn-lt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>
                <a:latin typeface="+mn-lt"/>
              </a:rPr>
              <a:t> 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Need to use the best available method – the established reference technique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00800" y="1225689"/>
            <a:ext cx="2228850" cy="5632311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u="sng" dirty="0">
                <a:latin typeface="+mn-lt"/>
              </a:rPr>
              <a:t>Industry </a:t>
            </a:r>
            <a:r>
              <a:rPr lang="en-US" u="sng" dirty="0" smtClean="0">
                <a:latin typeface="+mn-lt"/>
              </a:rPr>
              <a:t>Sector</a:t>
            </a:r>
            <a:endParaRPr lang="en-US" u="sng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Constrained by: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>
                <a:latin typeface="+mn-lt"/>
              </a:rPr>
              <a:t>Costs of equipment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>
                <a:latin typeface="+mn-lt"/>
              </a:rPr>
              <a:t>Production timetables 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+mn-lt"/>
              </a:rPr>
              <a:t>Label tolerances and product compliance</a:t>
            </a:r>
            <a:endParaRPr lang="en-US" dirty="0">
              <a:latin typeface="+mn-lt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>
                <a:latin typeface="+mn-lt"/>
              </a:rPr>
              <a:t> 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Need to use a method that gives sufficient confidence in the result given the constraints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>
              <a:latin typeface="+mn-lt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>
              <a:latin typeface="+mn-lt"/>
            </a:endParaRP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3581400" y="1447800"/>
            <a:ext cx="1752600" cy="5078313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u="sng" dirty="0" smtClean="0">
                <a:latin typeface="Calibri" pitchFamily="34" charset="0"/>
              </a:rPr>
              <a:t>Fit for </a:t>
            </a:r>
            <a:r>
              <a:rPr lang="en-US" u="sng" dirty="0">
                <a:latin typeface="Calibri" pitchFamily="34" charset="0"/>
              </a:rPr>
              <a:t>Purpose Methods</a:t>
            </a:r>
          </a:p>
          <a:p>
            <a:endParaRPr lang="en-US" dirty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Identified through agreed performance criteria that are met by </a:t>
            </a:r>
            <a:r>
              <a:rPr lang="en-US" u="sng" dirty="0">
                <a:latin typeface="Calibri" pitchFamily="34" charset="0"/>
              </a:rPr>
              <a:t>both</a:t>
            </a:r>
            <a:r>
              <a:rPr lang="en-US" dirty="0">
                <a:latin typeface="Calibri" pitchFamily="34" charset="0"/>
              </a:rPr>
              <a:t> the Regulatory Authorities’ and the Industry Sectors’ methods for a wine matrix</a:t>
            </a:r>
            <a:r>
              <a:rPr lang="en-US" dirty="0" smtClean="0">
                <a:latin typeface="Calibri" pitchFamily="34" charset="0"/>
              </a:rPr>
              <a:t>.  Meet strictest requirements of member states when feasible.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2438400" y="3657600"/>
            <a:ext cx="914400" cy="838200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ight Arrow 10"/>
          <p:cNvSpPr/>
          <p:nvPr/>
        </p:nvSpPr>
        <p:spPr>
          <a:xfrm rot="10800000">
            <a:off x="5486400" y="3657600"/>
            <a:ext cx="914400" cy="8382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Fit For Purpose Road Map</a:t>
            </a:r>
            <a:endParaRPr lang="en-US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Identify and prioritize focus </a:t>
            </a:r>
            <a:r>
              <a:rPr lang="en-US" sz="2400" dirty="0" err="1" smtClean="0"/>
              <a:t>analytes</a:t>
            </a:r>
            <a:endParaRPr lang="en-US" sz="24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Develop consistent approach to identifying “fit for purpose” methods: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000" dirty="0" smtClean="0"/>
              <a:t>Propose the necessary performance criteria (e.g. accuracy, LOD, LOQ) for the focus </a:t>
            </a:r>
            <a:r>
              <a:rPr lang="en-US" sz="2000" dirty="0" err="1" smtClean="0"/>
              <a:t>analytes</a:t>
            </a:r>
            <a:r>
              <a:rPr lang="en-US" sz="2000" dirty="0" smtClean="0"/>
              <a:t> from  a “fitness for purpose” viewpoint.</a:t>
            </a:r>
          </a:p>
          <a:p>
            <a:pPr lvl="3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Are the criteria the same for all the focus </a:t>
            </a:r>
            <a:r>
              <a:rPr lang="en-US" dirty="0" err="1" smtClean="0"/>
              <a:t>analytes</a:t>
            </a:r>
            <a:r>
              <a:rPr lang="en-US" dirty="0" smtClean="0"/>
              <a:t>?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000" dirty="0" smtClean="0"/>
              <a:t>Propose the values the criteria should have for a focus </a:t>
            </a:r>
            <a:r>
              <a:rPr lang="en-US" sz="2000" dirty="0" err="1" smtClean="0"/>
              <a:t>analyte</a:t>
            </a:r>
            <a:r>
              <a:rPr lang="en-US" sz="2000" dirty="0" smtClean="0"/>
              <a:t>, if a method is to be considered “fit for purpose”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Generate a matrix of </a:t>
            </a:r>
            <a:r>
              <a:rPr lang="en-US" sz="2400" dirty="0" err="1" smtClean="0"/>
              <a:t>analytes</a:t>
            </a:r>
            <a:r>
              <a:rPr lang="en-US" sz="2400" dirty="0" smtClean="0"/>
              <a:t> and “fit for purpose method” performance characteristics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4F79D-EC8C-40D8-91B4-B006F46D33D7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Fit For Purpose Road Map cont’d.</a:t>
            </a:r>
            <a:endParaRPr lang="en-US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Evaluate existing analytical methods for each focus </a:t>
            </a:r>
            <a:r>
              <a:rPr lang="en-US" sz="2400" dirty="0" err="1" smtClean="0"/>
              <a:t>analyte</a:t>
            </a:r>
            <a:r>
              <a:rPr lang="en-US" sz="2400" dirty="0" smtClean="0"/>
              <a:t> for “fitness for purpose” regardless if method is widely accepted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Validate those methods for which the necessary criteria are not available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4F79D-EC8C-40D8-91B4-B006F46D33D7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Expected Outcomes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Method(s) with defined performance criteria, providing reliability and confidence to all stakeholders</a:t>
            </a:r>
          </a:p>
          <a:p>
            <a:pPr eaLnBrk="1" hangingPunct="1"/>
            <a:r>
              <a:rPr lang="en-US" dirty="0" smtClean="0"/>
              <a:t>Consistent, transparent mechanisms for the evaluation of new methods</a:t>
            </a:r>
          </a:p>
          <a:p>
            <a:pPr eaLnBrk="1" hangingPunct="1"/>
            <a:r>
              <a:rPr lang="en-US" dirty="0" smtClean="0"/>
              <a:t>Mechanisms for International acceptance of the concepts and procedures proposed, and of “fit for purpose methods”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4F79D-EC8C-40D8-91B4-B006F46D33D7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D32EB6F981DE4EA0E8CFE61828E628" ma:contentTypeVersion="0" ma:contentTypeDescription="Create a new document." ma:contentTypeScope="" ma:versionID="3397ef13daa1967388173397ca9eeec0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8BD2074-A36C-4303-BEF3-289A8E253620}"/>
</file>

<file path=customXml/itemProps2.xml><?xml version="1.0" encoding="utf-8"?>
<ds:datastoreItem xmlns:ds="http://schemas.openxmlformats.org/officeDocument/2006/customXml" ds:itemID="{82EA3571-96C5-4A2D-90B5-09F454463492}"/>
</file>

<file path=customXml/itemProps3.xml><?xml version="1.0" encoding="utf-8"?>
<ds:datastoreItem xmlns:ds="http://schemas.openxmlformats.org/officeDocument/2006/customXml" ds:itemID="{4D670C5B-93C1-4208-8D76-B88AC510C8B3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1012</TotalTime>
  <Words>754</Words>
  <Application>Microsoft Office PowerPoint</Application>
  <PresentationFormat>On-screen Show (4:3)</PresentationFormat>
  <Paragraphs>86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Solstice</vt:lpstr>
      <vt:lpstr>Fit for Purpose Methods  for Wine Analysis</vt:lpstr>
      <vt:lpstr>Government Certification</vt:lpstr>
      <vt:lpstr>Fit for Purpose:  Background</vt:lpstr>
      <vt:lpstr>The 12 Principles1</vt:lpstr>
      <vt:lpstr>“Fit for Purpose Methods” as an Approach  to Coherence and Trade Facilitation </vt:lpstr>
      <vt:lpstr>Fit For Purpose Road Map</vt:lpstr>
      <vt:lpstr>Fit For Purpose Road Map cont’d.</vt:lpstr>
      <vt:lpstr>Expected Outcomes</vt:lpstr>
    </vt:vector>
  </TitlesOfParts>
  <Company>DOC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Jamie Ferman</dc:creator>
  <cp:lastModifiedBy>John Thorngate CWC</cp:lastModifiedBy>
  <cp:revision>141</cp:revision>
  <dcterms:created xsi:type="dcterms:W3CDTF">2011-07-13T19:15:32Z</dcterms:created>
  <dcterms:modified xsi:type="dcterms:W3CDTF">2013-10-25T22:28:53Z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0x01010006D32EB6F981DE4EA0E8CFE61828E628</vt:lpwstr>
  </property>
</Properties>
</file>