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7" r:id="rId3"/>
    <p:sldId id="288" r:id="rId4"/>
    <p:sldId id="289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1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E68263-B0FB-4858-9535-2399BD754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C987D-6A0E-456A-A404-7320484D50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C0E2-118C-4EDD-8E24-47241052549E}" type="datetimeFigureOut">
              <a:rPr lang="en-GB" smtClean="0"/>
              <a:t>09/10/2018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AFDF5-CD56-41EF-BF06-B820A9BC65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59A24-2C68-486C-A860-51C6EE9B19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C3B37-EE62-4CFD-9BE5-C8A1157D05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989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9C04A-661B-4685-B71C-9F15BFBBEA17}" type="datetimeFigureOut">
              <a:rPr lang="en-GB" smtClean="0"/>
              <a:t>09/10/2018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68B7B-305F-49FA-8939-91CE3FF3F2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54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44000" indent="-1440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40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15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442-3A31-474E-BFDA-0376219837C3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16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34338" y="1112837"/>
            <a:ext cx="3262312" cy="2825750"/>
          </a:xfrm>
        </p:spPr>
        <p:txBody>
          <a:bodyPr anchor="b"/>
          <a:lstStyle>
            <a:lvl1pPr algn="l">
              <a:defRPr sz="2250"/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4338" y="4171950"/>
            <a:ext cx="3262312" cy="1747838"/>
          </a:xfrm>
        </p:spPr>
        <p:txBody>
          <a:bodyPr/>
          <a:lstStyle>
            <a:lvl1pPr marL="0" indent="0" algn="l">
              <a:buNone/>
              <a:defRPr sz="2250" b="0"/>
            </a:lvl1pPr>
            <a:lvl2pPr marL="0" indent="0" algn="l">
              <a:buNone/>
              <a:defRPr sz="2250" b="0"/>
            </a:lvl2pPr>
            <a:lvl3pPr marL="0" indent="0" algn="l">
              <a:buNone/>
              <a:defRPr sz="2250" b="0"/>
            </a:lvl3pPr>
            <a:lvl4pPr marL="0" indent="0" algn="l">
              <a:buNone/>
              <a:defRPr sz="2250" b="0"/>
            </a:lvl4pPr>
            <a:lvl5pPr marL="0" indent="0" algn="l">
              <a:buNone/>
              <a:defRPr sz="2250" b="0"/>
            </a:lvl5pPr>
            <a:lvl6pPr marL="0" indent="0" algn="l">
              <a:buNone/>
              <a:defRPr sz="2250" b="0"/>
            </a:lvl6pPr>
            <a:lvl7pPr marL="0" indent="0" algn="l">
              <a:buNone/>
              <a:defRPr sz="2250" b="0"/>
            </a:lvl7pPr>
            <a:lvl8pPr marL="0" indent="0" algn="l">
              <a:buNone/>
              <a:defRPr sz="2250" b="0"/>
            </a:lvl8pPr>
            <a:lvl9pPr marL="0" indent="0" algn="l">
              <a:buNone/>
              <a:defRPr sz="2250" b="0"/>
            </a:lvl9pPr>
          </a:lstStyle>
          <a:p>
            <a:r>
              <a:rPr lang="en-US" dirty="0"/>
              <a:t>Presentation subtitle</a:t>
            </a:r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85E83C82-DA87-4191-8BB0-2DE53F79D2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77851" y="604841"/>
            <a:ext cx="4991382" cy="5702400"/>
            <a:chOff x="367" y="363"/>
            <a:chExt cx="3152" cy="3601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269F417-0409-464B-ACB7-51EBDE48A6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" y="3456"/>
              <a:ext cx="1598" cy="508"/>
            </a:xfrm>
            <a:custGeom>
              <a:avLst/>
              <a:gdLst>
                <a:gd name="T0" fmla="*/ 6370 w 6384"/>
                <a:gd name="T1" fmla="*/ 1434 h 2021"/>
                <a:gd name="T2" fmla="*/ 6384 w 6384"/>
                <a:gd name="T3" fmla="*/ 1245 h 2021"/>
                <a:gd name="T4" fmla="*/ 5785 w 6384"/>
                <a:gd name="T5" fmla="*/ 663 h 2021"/>
                <a:gd name="T6" fmla="*/ 5148 w 6384"/>
                <a:gd name="T7" fmla="*/ 1342 h 2021"/>
                <a:gd name="T8" fmla="*/ 5794 w 6384"/>
                <a:gd name="T9" fmla="*/ 2021 h 2021"/>
                <a:gd name="T10" fmla="*/ 6373 w 6384"/>
                <a:gd name="T11" fmla="*/ 1600 h 2021"/>
                <a:gd name="T12" fmla="*/ 6068 w 6384"/>
                <a:gd name="T13" fmla="*/ 1600 h 2021"/>
                <a:gd name="T14" fmla="*/ 5794 w 6384"/>
                <a:gd name="T15" fmla="*/ 1769 h 2021"/>
                <a:gd name="T16" fmla="*/ 5447 w 6384"/>
                <a:gd name="T17" fmla="*/ 1434 h 2021"/>
                <a:gd name="T18" fmla="*/ 6370 w 6384"/>
                <a:gd name="T19" fmla="*/ 1434 h 2021"/>
                <a:gd name="T20" fmla="*/ 5777 w 6384"/>
                <a:gd name="T21" fmla="*/ 890 h 2021"/>
                <a:gd name="T22" fmla="*/ 6090 w 6384"/>
                <a:gd name="T23" fmla="*/ 1209 h 2021"/>
                <a:gd name="T24" fmla="*/ 5447 w 6384"/>
                <a:gd name="T25" fmla="*/ 1209 h 2021"/>
                <a:gd name="T26" fmla="*/ 5777 w 6384"/>
                <a:gd name="T27" fmla="*/ 890 h 2021"/>
                <a:gd name="T28" fmla="*/ 3648 w 6384"/>
                <a:gd name="T29" fmla="*/ 1988 h 2021"/>
                <a:gd name="T30" fmla="*/ 3950 w 6384"/>
                <a:gd name="T31" fmla="*/ 1988 h 2021"/>
                <a:gd name="T32" fmla="*/ 3950 w 6384"/>
                <a:gd name="T33" fmla="*/ 1320 h 2021"/>
                <a:gd name="T34" fmla="*/ 4261 w 6384"/>
                <a:gd name="T35" fmla="*/ 929 h 2021"/>
                <a:gd name="T36" fmla="*/ 4541 w 6384"/>
                <a:gd name="T37" fmla="*/ 1320 h 2021"/>
                <a:gd name="T38" fmla="*/ 4541 w 6384"/>
                <a:gd name="T39" fmla="*/ 1988 h 2021"/>
                <a:gd name="T40" fmla="*/ 4843 w 6384"/>
                <a:gd name="T41" fmla="*/ 1988 h 2021"/>
                <a:gd name="T42" fmla="*/ 4843 w 6384"/>
                <a:gd name="T43" fmla="*/ 1220 h 2021"/>
                <a:gd name="T44" fmla="*/ 4760 w 6384"/>
                <a:gd name="T45" fmla="*/ 838 h 2021"/>
                <a:gd name="T46" fmla="*/ 4372 w 6384"/>
                <a:gd name="T47" fmla="*/ 663 h 2021"/>
                <a:gd name="T48" fmla="*/ 3950 w 6384"/>
                <a:gd name="T49" fmla="*/ 876 h 2021"/>
                <a:gd name="T50" fmla="*/ 3950 w 6384"/>
                <a:gd name="T51" fmla="*/ 696 h 2021"/>
                <a:gd name="T52" fmla="*/ 3648 w 6384"/>
                <a:gd name="T53" fmla="*/ 696 h 2021"/>
                <a:gd name="T54" fmla="*/ 3648 w 6384"/>
                <a:gd name="T55" fmla="*/ 1988 h 2021"/>
                <a:gd name="T56" fmla="*/ 2855 w 6384"/>
                <a:gd name="T57" fmla="*/ 225 h 2021"/>
                <a:gd name="T58" fmla="*/ 3077 w 6384"/>
                <a:gd name="T59" fmla="*/ 447 h 2021"/>
                <a:gd name="T60" fmla="*/ 3302 w 6384"/>
                <a:gd name="T61" fmla="*/ 225 h 2021"/>
                <a:gd name="T62" fmla="*/ 3077 w 6384"/>
                <a:gd name="T63" fmla="*/ 0 h 2021"/>
                <a:gd name="T64" fmla="*/ 2855 w 6384"/>
                <a:gd name="T65" fmla="*/ 225 h 2021"/>
                <a:gd name="T66" fmla="*/ 2927 w 6384"/>
                <a:gd name="T67" fmla="*/ 1988 h 2021"/>
                <a:gd name="T68" fmla="*/ 3229 w 6384"/>
                <a:gd name="T69" fmla="*/ 1988 h 2021"/>
                <a:gd name="T70" fmla="*/ 3229 w 6384"/>
                <a:gd name="T71" fmla="*/ 696 h 2021"/>
                <a:gd name="T72" fmla="*/ 2927 w 6384"/>
                <a:gd name="T73" fmla="*/ 696 h 2021"/>
                <a:gd name="T74" fmla="*/ 2927 w 6384"/>
                <a:gd name="T75" fmla="*/ 1988 h 2021"/>
                <a:gd name="T76" fmla="*/ 1796 w 6384"/>
                <a:gd name="T77" fmla="*/ 1988 h 2021"/>
                <a:gd name="T78" fmla="*/ 2026 w 6384"/>
                <a:gd name="T79" fmla="*/ 1988 h 2021"/>
                <a:gd name="T80" fmla="*/ 2697 w 6384"/>
                <a:gd name="T81" fmla="*/ 47 h 2021"/>
                <a:gd name="T82" fmla="*/ 2362 w 6384"/>
                <a:gd name="T83" fmla="*/ 47 h 2021"/>
                <a:gd name="T84" fmla="*/ 1916 w 6384"/>
                <a:gd name="T85" fmla="*/ 1431 h 2021"/>
                <a:gd name="T86" fmla="*/ 1466 w 6384"/>
                <a:gd name="T87" fmla="*/ 47 h 2021"/>
                <a:gd name="T88" fmla="*/ 1231 w 6384"/>
                <a:gd name="T89" fmla="*/ 47 h 2021"/>
                <a:gd name="T90" fmla="*/ 782 w 6384"/>
                <a:gd name="T91" fmla="*/ 1431 h 2021"/>
                <a:gd name="T92" fmla="*/ 335 w 6384"/>
                <a:gd name="T93" fmla="*/ 47 h 2021"/>
                <a:gd name="T94" fmla="*/ 0 w 6384"/>
                <a:gd name="T95" fmla="*/ 47 h 2021"/>
                <a:gd name="T96" fmla="*/ 671 w 6384"/>
                <a:gd name="T97" fmla="*/ 1988 h 2021"/>
                <a:gd name="T98" fmla="*/ 901 w 6384"/>
                <a:gd name="T99" fmla="*/ 1988 h 2021"/>
                <a:gd name="T100" fmla="*/ 1350 w 6384"/>
                <a:gd name="T101" fmla="*/ 605 h 2021"/>
                <a:gd name="T102" fmla="*/ 1796 w 6384"/>
                <a:gd name="T103" fmla="*/ 1988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84" h="2021">
                  <a:moveTo>
                    <a:pt x="6370" y="1434"/>
                  </a:moveTo>
                  <a:cubicBezTo>
                    <a:pt x="6384" y="1350"/>
                    <a:pt x="6384" y="1289"/>
                    <a:pt x="6384" y="1245"/>
                  </a:cubicBezTo>
                  <a:cubicBezTo>
                    <a:pt x="6384" y="915"/>
                    <a:pt x="6121" y="663"/>
                    <a:pt x="5785" y="663"/>
                  </a:cubicBezTo>
                  <a:cubicBezTo>
                    <a:pt x="5378" y="663"/>
                    <a:pt x="5148" y="954"/>
                    <a:pt x="5148" y="1342"/>
                  </a:cubicBezTo>
                  <a:cubicBezTo>
                    <a:pt x="5148" y="1722"/>
                    <a:pt x="5358" y="2021"/>
                    <a:pt x="5794" y="2021"/>
                  </a:cubicBezTo>
                  <a:cubicBezTo>
                    <a:pt x="6124" y="2021"/>
                    <a:pt x="6337" y="1822"/>
                    <a:pt x="6373" y="1600"/>
                  </a:cubicBezTo>
                  <a:cubicBezTo>
                    <a:pt x="6068" y="1600"/>
                    <a:pt x="6068" y="1600"/>
                    <a:pt x="6068" y="1600"/>
                  </a:cubicBezTo>
                  <a:cubicBezTo>
                    <a:pt x="6032" y="1691"/>
                    <a:pt x="5966" y="1769"/>
                    <a:pt x="5794" y="1769"/>
                  </a:cubicBezTo>
                  <a:cubicBezTo>
                    <a:pt x="5541" y="1769"/>
                    <a:pt x="5461" y="1619"/>
                    <a:pt x="5447" y="1434"/>
                  </a:cubicBezTo>
                  <a:lnTo>
                    <a:pt x="6370" y="1434"/>
                  </a:lnTo>
                  <a:close/>
                  <a:moveTo>
                    <a:pt x="5777" y="890"/>
                  </a:moveTo>
                  <a:cubicBezTo>
                    <a:pt x="5960" y="890"/>
                    <a:pt x="6090" y="1012"/>
                    <a:pt x="6090" y="1209"/>
                  </a:cubicBezTo>
                  <a:cubicBezTo>
                    <a:pt x="5447" y="1209"/>
                    <a:pt x="5447" y="1209"/>
                    <a:pt x="5447" y="1209"/>
                  </a:cubicBezTo>
                  <a:cubicBezTo>
                    <a:pt x="5447" y="998"/>
                    <a:pt x="5591" y="890"/>
                    <a:pt x="5777" y="890"/>
                  </a:cubicBezTo>
                  <a:moveTo>
                    <a:pt x="3648" y="1988"/>
                  </a:moveTo>
                  <a:cubicBezTo>
                    <a:pt x="3950" y="1988"/>
                    <a:pt x="3950" y="1988"/>
                    <a:pt x="3950" y="1988"/>
                  </a:cubicBezTo>
                  <a:cubicBezTo>
                    <a:pt x="3950" y="1320"/>
                    <a:pt x="3950" y="1320"/>
                    <a:pt x="3950" y="1320"/>
                  </a:cubicBezTo>
                  <a:cubicBezTo>
                    <a:pt x="3950" y="1098"/>
                    <a:pt x="4050" y="929"/>
                    <a:pt x="4261" y="929"/>
                  </a:cubicBezTo>
                  <a:cubicBezTo>
                    <a:pt x="4477" y="929"/>
                    <a:pt x="4541" y="1098"/>
                    <a:pt x="4541" y="1320"/>
                  </a:cubicBezTo>
                  <a:cubicBezTo>
                    <a:pt x="4541" y="1988"/>
                    <a:pt x="4541" y="1988"/>
                    <a:pt x="4541" y="1988"/>
                  </a:cubicBezTo>
                  <a:cubicBezTo>
                    <a:pt x="4843" y="1988"/>
                    <a:pt x="4843" y="1988"/>
                    <a:pt x="4843" y="1988"/>
                  </a:cubicBezTo>
                  <a:cubicBezTo>
                    <a:pt x="4843" y="1220"/>
                    <a:pt x="4843" y="1220"/>
                    <a:pt x="4843" y="1220"/>
                  </a:cubicBezTo>
                  <a:cubicBezTo>
                    <a:pt x="4843" y="1043"/>
                    <a:pt x="4823" y="935"/>
                    <a:pt x="4760" y="838"/>
                  </a:cubicBezTo>
                  <a:cubicBezTo>
                    <a:pt x="4688" y="729"/>
                    <a:pt x="4557" y="663"/>
                    <a:pt x="4372" y="663"/>
                  </a:cubicBezTo>
                  <a:cubicBezTo>
                    <a:pt x="4180" y="663"/>
                    <a:pt x="4031" y="738"/>
                    <a:pt x="3950" y="876"/>
                  </a:cubicBezTo>
                  <a:cubicBezTo>
                    <a:pt x="3950" y="696"/>
                    <a:pt x="3950" y="696"/>
                    <a:pt x="3950" y="696"/>
                  </a:cubicBezTo>
                  <a:cubicBezTo>
                    <a:pt x="3648" y="696"/>
                    <a:pt x="3648" y="696"/>
                    <a:pt x="3648" y="696"/>
                  </a:cubicBezTo>
                  <a:lnTo>
                    <a:pt x="3648" y="1988"/>
                  </a:lnTo>
                  <a:close/>
                  <a:moveTo>
                    <a:pt x="2855" y="225"/>
                  </a:moveTo>
                  <a:cubicBezTo>
                    <a:pt x="2855" y="347"/>
                    <a:pt x="2955" y="447"/>
                    <a:pt x="3077" y="447"/>
                  </a:cubicBezTo>
                  <a:cubicBezTo>
                    <a:pt x="3202" y="447"/>
                    <a:pt x="3302" y="347"/>
                    <a:pt x="3302" y="225"/>
                  </a:cubicBezTo>
                  <a:cubicBezTo>
                    <a:pt x="3302" y="100"/>
                    <a:pt x="3202" y="0"/>
                    <a:pt x="3077" y="0"/>
                  </a:cubicBezTo>
                  <a:cubicBezTo>
                    <a:pt x="2955" y="0"/>
                    <a:pt x="2855" y="100"/>
                    <a:pt x="2855" y="225"/>
                  </a:cubicBezTo>
                  <a:moveTo>
                    <a:pt x="2927" y="1988"/>
                  </a:moveTo>
                  <a:cubicBezTo>
                    <a:pt x="3229" y="1988"/>
                    <a:pt x="3229" y="1988"/>
                    <a:pt x="3229" y="1988"/>
                  </a:cubicBezTo>
                  <a:cubicBezTo>
                    <a:pt x="3229" y="696"/>
                    <a:pt x="3229" y="696"/>
                    <a:pt x="3229" y="696"/>
                  </a:cubicBezTo>
                  <a:cubicBezTo>
                    <a:pt x="2927" y="696"/>
                    <a:pt x="2927" y="696"/>
                    <a:pt x="2927" y="696"/>
                  </a:cubicBezTo>
                  <a:lnTo>
                    <a:pt x="2927" y="1988"/>
                  </a:lnTo>
                  <a:close/>
                  <a:moveTo>
                    <a:pt x="1796" y="1988"/>
                  </a:moveTo>
                  <a:cubicBezTo>
                    <a:pt x="2026" y="1988"/>
                    <a:pt x="2026" y="1988"/>
                    <a:pt x="2026" y="1988"/>
                  </a:cubicBezTo>
                  <a:cubicBezTo>
                    <a:pt x="2697" y="47"/>
                    <a:pt x="2697" y="47"/>
                    <a:pt x="2697" y="47"/>
                  </a:cubicBezTo>
                  <a:cubicBezTo>
                    <a:pt x="2362" y="47"/>
                    <a:pt x="2362" y="47"/>
                    <a:pt x="2362" y="47"/>
                  </a:cubicBezTo>
                  <a:cubicBezTo>
                    <a:pt x="1916" y="1431"/>
                    <a:pt x="1916" y="1431"/>
                    <a:pt x="1916" y="1431"/>
                  </a:cubicBezTo>
                  <a:cubicBezTo>
                    <a:pt x="1466" y="47"/>
                    <a:pt x="1466" y="47"/>
                    <a:pt x="1466" y="47"/>
                  </a:cubicBezTo>
                  <a:cubicBezTo>
                    <a:pt x="1231" y="47"/>
                    <a:pt x="1231" y="47"/>
                    <a:pt x="1231" y="47"/>
                  </a:cubicBezTo>
                  <a:cubicBezTo>
                    <a:pt x="782" y="1431"/>
                    <a:pt x="782" y="1431"/>
                    <a:pt x="782" y="1431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71" y="1988"/>
                    <a:pt x="671" y="1988"/>
                    <a:pt x="671" y="1988"/>
                  </a:cubicBezTo>
                  <a:cubicBezTo>
                    <a:pt x="901" y="1988"/>
                    <a:pt x="901" y="1988"/>
                    <a:pt x="901" y="1988"/>
                  </a:cubicBezTo>
                  <a:cubicBezTo>
                    <a:pt x="1350" y="605"/>
                    <a:pt x="1350" y="605"/>
                    <a:pt x="1350" y="605"/>
                  </a:cubicBezTo>
                  <a:lnTo>
                    <a:pt x="1796" y="19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697AE2-749D-4622-A333-85881F115A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" y="2683"/>
              <a:ext cx="3152" cy="507"/>
            </a:xfrm>
            <a:custGeom>
              <a:avLst/>
              <a:gdLst>
                <a:gd name="T0" fmla="*/ 11693 w 12586"/>
                <a:gd name="T1" fmla="*/ 1320 h 2021"/>
                <a:gd name="T2" fmla="*/ 12284 w 12586"/>
                <a:gd name="T3" fmla="*/ 1988 h 2021"/>
                <a:gd name="T4" fmla="*/ 12503 w 12586"/>
                <a:gd name="T5" fmla="*/ 837 h 2021"/>
                <a:gd name="T6" fmla="*/ 11693 w 12586"/>
                <a:gd name="T7" fmla="*/ 696 h 2021"/>
                <a:gd name="T8" fmla="*/ 10288 w 12586"/>
                <a:gd name="T9" fmla="*/ 1752 h 2021"/>
                <a:gd name="T10" fmla="*/ 10670 w 12586"/>
                <a:gd name="T11" fmla="*/ 1342 h 2021"/>
                <a:gd name="T12" fmla="*/ 10670 w 12586"/>
                <a:gd name="T13" fmla="*/ 871 h 2021"/>
                <a:gd name="T14" fmla="*/ 10271 w 12586"/>
                <a:gd name="T15" fmla="*/ 2021 h 2021"/>
                <a:gd name="T16" fmla="*/ 10973 w 12586"/>
                <a:gd name="T17" fmla="*/ 1988 h 2021"/>
                <a:gd name="T18" fmla="*/ 8913 w 12586"/>
                <a:gd name="T19" fmla="*/ 225 h 2021"/>
                <a:gd name="T20" fmla="*/ 9135 w 12586"/>
                <a:gd name="T21" fmla="*/ 0 h 2021"/>
                <a:gd name="T22" fmla="*/ 9287 w 12586"/>
                <a:gd name="T23" fmla="*/ 1988 h 2021"/>
                <a:gd name="T24" fmla="*/ 8985 w 12586"/>
                <a:gd name="T25" fmla="*/ 1988 h 2021"/>
                <a:gd name="T26" fmla="*/ 8566 w 12586"/>
                <a:gd name="T27" fmla="*/ 47 h 2021"/>
                <a:gd name="T28" fmla="*/ 7161 w 12586"/>
                <a:gd name="T29" fmla="*/ 1752 h 2021"/>
                <a:gd name="T30" fmla="*/ 7543 w 12586"/>
                <a:gd name="T31" fmla="*/ 1342 h 2021"/>
                <a:gd name="T32" fmla="*/ 7543 w 12586"/>
                <a:gd name="T33" fmla="*/ 871 h 2021"/>
                <a:gd name="T34" fmla="*/ 7144 w 12586"/>
                <a:gd name="T35" fmla="*/ 2021 h 2021"/>
                <a:gd name="T36" fmla="*/ 7846 w 12586"/>
                <a:gd name="T37" fmla="*/ 1988 h 2021"/>
                <a:gd name="T38" fmla="*/ 6379 w 12586"/>
                <a:gd name="T39" fmla="*/ 699 h 2021"/>
                <a:gd name="T40" fmla="*/ 5861 w 12586"/>
                <a:gd name="T41" fmla="*/ 696 h 2021"/>
                <a:gd name="T42" fmla="*/ 5861 w 12586"/>
                <a:gd name="T43" fmla="*/ 1988 h 2021"/>
                <a:gd name="T44" fmla="*/ 6379 w 12586"/>
                <a:gd name="T45" fmla="*/ 976 h 2021"/>
                <a:gd name="T46" fmla="*/ 5134 w 12586"/>
                <a:gd name="T47" fmla="*/ 1733 h 2021"/>
                <a:gd name="T48" fmla="*/ 5243 w 12586"/>
                <a:gd name="T49" fmla="*/ 948 h 2021"/>
                <a:gd name="T50" fmla="*/ 4946 w 12586"/>
                <a:gd name="T51" fmla="*/ 305 h 2021"/>
                <a:gd name="T52" fmla="*/ 4425 w 12586"/>
                <a:gd name="T53" fmla="*/ 696 h 2021"/>
                <a:gd name="T54" fmla="*/ 4644 w 12586"/>
                <a:gd name="T55" fmla="*/ 1550 h 2021"/>
                <a:gd name="T56" fmla="*/ 5287 w 12586"/>
                <a:gd name="T57" fmla="*/ 1722 h 2021"/>
                <a:gd name="T58" fmla="*/ 3759 w 12586"/>
                <a:gd name="T59" fmla="*/ 901 h 2021"/>
                <a:gd name="T60" fmla="*/ 3768 w 12586"/>
                <a:gd name="T61" fmla="*/ 663 h 2021"/>
                <a:gd name="T62" fmla="*/ 3992 w 12586"/>
                <a:gd name="T63" fmla="*/ 1633 h 2021"/>
                <a:gd name="T64" fmla="*/ 3238 w 12586"/>
                <a:gd name="T65" fmla="*/ 1553 h 2021"/>
                <a:gd name="T66" fmla="*/ 3929 w 12586"/>
                <a:gd name="T67" fmla="*/ 1259 h 2021"/>
                <a:gd name="T68" fmla="*/ 2310 w 12586"/>
                <a:gd name="T69" fmla="*/ 1755 h 2021"/>
                <a:gd name="T70" fmla="*/ 1727 w 12586"/>
                <a:gd name="T71" fmla="*/ 696 h 2021"/>
                <a:gd name="T72" fmla="*/ 2199 w 12586"/>
                <a:gd name="T73" fmla="*/ 2021 h 2021"/>
                <a:gd name="T74" fmla="*/ 2922 w 12586"/>
                <a:gd name="T75" fmla="*/ 1988 h 2021"/>
                <a:gd name="T76" fmla="*/ 1051 w 12586"/>
                <a:gd name="T77" fmla="*/ 1456 h 2021"/>
                <a:gd name="T78" fmla="*/ 1051 w 12586"/>
                <a:gd name="T79" fmla="*/ 1456 h 2021"/>
                <a:gd name="T80" fmla="*/ 671 w 12586"/>
                <a:gd name="T81" fmla="*/ 47 h 2021"/>
                <a:gd name="T82" fmla="*/ 419 w 12586"/>
                <a:gd name="T83" fmla="*/ 1741 h 2021"/>
                <a:gd name="T84" fmla="*/ 1567 w 12586"/>
                <a:gd name="T85" fmla="*/ 1988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86" h="2021">
                  <a:moveTo>
                    <a:pt x="11391" y="1988"/>
                  </a:moveTo>
                  <a:cubicBezTo>
                    <a:pt x="11693" y="1988"/>
                    <a:pt x="11693" y="1988"/>
                    <a:pt x="11693" y="1988"/>
                  </a:cubicBezTo>
                  <a:cubicBezTo>
                    <a:pt x="11693" y="1320"/>
                    <a:pt x="11693" y="1320"/>
                    <a:pt x="11693" y="1320"/>
                  </a:cubicBezTo>
                  <a:cubicBezTo>
                    <a:pt x="11693" y="1098"/>
                    <a:pt x="11793" y="929"/>
                    <a:pt x="12004" y="929"/>
                  </a:cubicBezTo>
                  <a:cubicBezTo>
                    <a:pt x="12220" y="929"/>
                    <a:pt x="12284" y="1098"/>
                    <a:pt x="12284" y="1320"/>
                  </a:cubicBezTo>
                  <a:cubicBezTo>
                    <a:pt x="12284" y="1988"/>
                    <a:pt x="12284" y="1988"/>
                    <a:pt x="12284" y="1988"/>
                  </a:cubicBezTo>
                  <a:cubicBezTo>
                    <a:pt x="12586" y="1988"/>
                    <a:pt x="12586" y="1988"/>
                    <a:pt x="12586" y="1988"/>
                  </a:cubicBezTo>
                  <a:cubicBezTo>
                    <a:pt x="12586" y="1220"/>
                    <a:pt x="12586" y="1220"/>
                    <a:pt x="12586" y="1220"/>
                  </a:cubicBezTo>
                  <a:cubicBezTo>
                    <a:pt x="12586" y="1042"/>
                    <a:pt x="12567" y="934"/>
                    <a:pt x="12503" y="837"/>
                  </a:cubicBezTo>
                  <a:cubicBezTo>
                    <a:pt x="12431" y="729"/>
                    <a:pt x="12300" y="663"/>
                    <a:pt x="12115" y="663"/>
                  </a:cubicBezTo>
                  <a:cubicBezTo>
                    <a:pt x="11923" y="663"/>
                    <a:pt x="11774" y="738"/>
                    <a:pt x="11693" y="876"/>
                  </a:cubicBezTo>
                  <a:cubicBezTo>
                    <a:pt x="11693" y="696"/>
                    <a:pt x="11693" y="696"/>
                    <a:pt x="11693" y="696"/>
                  </a:cubicBezTo>
                  <a:cubicBezTo>
                    <a:pt x="11391" y="696"/>
                    <a:pt x="11391" y="696"/>
                    <a:pt x="11391" y="696"/>
                  </a:cubicBezTo>
                  <a:lnTo>
                    <a:pt x="11391" y="1988"/>
                  </a:lnTo>
                  <a:close/>
                  <a:moveTo>
                    <a:pt x="10288" y="1752"/>
                  </a:moveTo>
                  <a:cubicBezTo>
                    <a:pt x="10061" y="1752"/>
                    <a:pt x="9911" y="1564"/>
                    <a:pt x="9911" y="1342"/>
                  </a:cubicBezTo>
                  <a:cubicBezTo>
                    <a:pt x="9911" y="1120"/>
                    <a:pt x="10061" y="932"/>
                    <a:pt x="10288" y="932"/>
                  </a:cubicBezTo>
                  <a:cubicBezTo>
                    <a:pt x="10521" y="932"/>
                    <a:pt x="10670" y="1120"/>
                    <a:pt x="10670" y="1342"/>
                  </a:cubicBezTo>
                  <a:cubicBezTo>
                    <a:pt x="10670" y="1564"/>
                    <a:pt x="10521" y="1752"/>
                    <a:pt x="10288" y="1752"/>
                  </a:cubicBezTo>
                  <a:moveTo>
                    <a:pt x="10670" y="696"/>
                  </a:moveTo>
                  <a:cubicBezTo>
                    <a:pt x="10670" y="871"/>
                    <a:pt x="10670" y="871"/>
                    <a:pt x="10670" y="871"/>
                  </a:cubicBezTo>
                  <a:cubicBezTo>
                    <a:pt x="10590" y="740"/>
                    <a:pt x="10421" y="663"/>
                    <a:pt x="10271" y="663"/>
                  </a:cubicBezTo>
                  <a:cubicBezTo>
                    <a:pt x="9878" y="663"/>
                    <a:pt x="9609" y="976"/>
                    <a:pt x="9609" y="1342"/>
                  </a:cubicBezTo>
                  <a:cubicBezTo>
                    <a:pt x="9609" y="1708"/>
                    <a:pt x="9878" y="2021"/>
                    <a:pt x="10271" y="2021"/>
                  </a:cubicBezTo>
                  <a:cubicBezTo>
                    <a:pt x="10421" y="2021"/>
                    <a:pt x="10590" y="1943"/>
                    <a:pt x="10670" y="1813"/>
                  </a:cubicBezTo>
                  <a:cubicBezTo>
                    <a:pt x="10670" y="1988"/>
                    <a:pt x="10670" y="1988"/>
                    <a:pt x="10670" y="1988"/>
                  </a:cubicBezTo>
                  <a:cubicBezTo>
                    <a:pt x="10973" y="1988"/>
                    <a:pt x="10973" y="1988"/>
                    <a:pt x="10973" y="1988"/>
                  </a:cubicBezTo>
                  <a:cubicBezTo>
                    <a:pt x="10973" y="696"/>
                    <a:pt x="10973" y="696"/>
                    <a:pt x="10973" y="696"/>
                  </a:cubicBezTo>
                  <a:lnTo>
                    <a:pt x="10670" y="696"/>
                  </a:lnTo>
                  <a:close/>
                  <a:moveTo>
                    <a:pt x="8913" y="225"/>
                  </a:moveTo>
                  <a:cubicBezTo>
                    <a:pt x="8913" y="347"/>
                    <a:pt x="9013" y="446"/>
                    <a:pt x="9135" y="446"/>
                  </a:cubicBezTo>
                  <a:cubicBezTo>
                    <a:pt x="9259" y="446"/>
                    <a:pt x="9359" y="347"/>
                    <a:pt x="9359" y="225"/>
                  </a:cubicBezTo>
                  <a:cubicBezTo>
                    <a:pt x="9359" y="100"/>
                    <a:pt x="9259" y="0"/>
                    <a:pt x="9135" y="0"/>
                  </a:cubicBezTo>
                  <a:cubicBezTo>
                    <a:pt x="9013" y="0"/>
                    <a:pt x="8913" y="100"/>
                    <a:pt x="8913" y="225"/>
                  </a:cubicBezTo>
                  <a:moveTo>
                    <a:pt x="8985" y="1988"/>
                  </a:moveTo>
                  <a:cubicBezTo>
                    <a:pt x="9287" y="1988"/>
                    <a:pt x="9287" y="1988"/>
                    <a:pt x="9287" y="1988"/>
                  </a:cubicBezTo>
                  <a:cubicBezTo>
                    <a:pt x="9287" y="696"/>
                    <a:pt x="9287" y="696"/>
                    <a:pt x="9287" y="696"/>
                  </a:cubicBezTo>
                  <a:cubicBezTo>
                    <a:pt x="8985" y="696"/>
                    <a:pt x="8985" y="696"/>
                    <a:pt x="8985" y="696"/>
                  </a:cubicBezTo>
                  <a:lnTo>
                    <a:pt x="8985" y="1988"/>
                  </a:lnTo>
                  <a:close/>
                  <a:moveTo>
                    <a:pt x="8264" y="1988"/>
                  </a:moveTo>
                  <a:cubicBezTo>
                    <a:pt x="8566" y="1988"/>
                    <a:pt x="8566" y="1988"/>
                    <a:pt x="8566" y="1988"/>
                  </a:cubicBezTo>
                  <a:cubicBezTo>
                    <a:pt x="8566" y="47"/>
                    <a:pt x="8566" y="47"/>
                    <a:pt x="8566" y="47"/>
                  </a:cubicBezTo>
                  <a:cubicBezTo>
                    <a:pt x="8264" y="47"/>
                    <a:pt x="8264" y="47"/>
                    <a:pt x="8264" y="47"/>
                  </a:cubicBezTo>
                  <a:lnTo>
                    <a:pt x="8264" y="1988"/>
                  </a:lnTo>
                  <a:close/>
                  <a:moveTo>
                    <a:pt x="7161" y="1752"/>
                  </a:moveTo>
                  <a:cubicBezTo>
                    <a:pt x="6934" y="1752"/>
                    <a:pt x="6784" y="1564"/>
                    <a:pt x="6784" y="1342"/>
                  </a:cubicBezTo>
                  <a:cubicBezTo>
                    <a:pt x="6784" y="1120"/>
                    <a:pt x="6934" y="932"/>
                    <a:pt x="7161" y="932"/>
                  </a:cubicBezTo>
                  <a:cubicBezTo>
                    <a:pt x="7394" y="932"/>
                    <a:pt x="7543" y="1120"/>
                    <a:pt x="7543" y="1342"/>
                  </a:cubicBezTo>
                  <a:cubicBezTo>
                    <a:pt x="7543" y="1564"/>
                    <a:pt x="7394" y="1752"/>
                    <a:pt x="7161" y="1752"/>
                  </a:cubicBezTo>
                  <a:moveTo>
                    <a:pt x="7543" y="696"/>
                  </a:moveTo>
                  <a:cubicBezTo>
                    <a:pt x="7543" y="871"/>
                    <a:pt x="7543" y="871"/>
                    <a:pt x="7543" y="871"/>
                  </a:cubicBezTo>
                  <a:cubicBezTo>
                    <a:pt x="7463" y="740"/>
                    <a:pt x="7294" y="663"/>
                    <a:pt x="7144" y="663"/>
                  </a:cubicBezTo>
                  <a:cubicBezTo>
                    <a:pt x="6751" y="663"/>
                    <a:pt x="6482" y="976"/>
                    <a:pt x="6482" y="1342"/>
                  </a:cubicBezTo>
                  <a:cubicBezTo>
                    <a:pt x="6482" y="1708"/>
                    <a:pt x="6751" y="2021"/>
                    <a:pt x="7144" y="2021"/>
                  </a:cubicBezTo>
                  <a:cubicBezTo>
                    <a:pt x="7294" y="2021"/>
                    <a:pt x="7463" y="1943"/>
                    <a:pt x="7543" y="1813"/>
                  </a:cubicBezTo>
                  <a:cubicBezTo>
                    <a:pt x="7543" y="1988"/>
                    <a:pt x="7543" y="1988"/>
                    <a:pt x="7543" y="1988"/>
                  </a:cubicBezTo>
                  <a:cubicBezTo>
                    <a:pt x="7846" y="1988"/>
                    <a:pt x="7846" y="1988"/>
                    <a:pt x="7846" y="1988"/>
                  </a:cubicBezTo>
                  <a:cubicBezTo>
                    <a:pt x="7846" y="696"/>
                    <a:pt x="7846" y="696"/>
                    <a:pt x="7846" y="696"/>
                  </a:cubicBezTo>
                  <a:lnTo>
                    <a:pt x="7543" y="696"/>
                  </a:lnTo>
                  <a:close/>
                  <a:moveTo>
                    <a:pt x="6379" y="699"/>
                  </a:moveTo>
                  <a:cubicBezTo>
                    <a:pt x="6346" y="685"/>
                    <a:pt x="6307" y="679"/>
                    <a:pt x="6260" y="679"/>
                  </a:cubicBezTo>
                  <a:cubicBezTo>
                    <a:pt x="6088" y="679"/>
                    <a:pt x="5919" y="785"/>
                    <a:pt x="5861" y="904"/>
                  </a:cubicBezTo>
                  <a:cubicBezTo>
                    <a:pt x="5861" y="696"/>
                    <a:pt x="5861" y="696"/>
                    <a:pt x="5861" y="696"/>
                  </a:cubicBezTo>
                  <a:cubicBezTo>
                    <a:pt x="5559" y="696"/>
                    <a:pt x="5559" y="696"/>
                    <a:pt x="5559" y="696"/>
                  </a:cubicBezTo>
                  <a:cubicBezTo>
                    <a:pt x="5559" y="1988"/>
                    <a:pt x="5559" y="1988"/>
                    <a:pt x="5559" y="1988"/>
                  </a:cubicBezTo>
                  <a:cubicBezTo>
                    <a:pt x="5861" y="1988"/>
                    <a:pt x="5861" y="1988"/>
                    <a:pt x="5861" y="1988"/>
                  </a:cubicBezTo>
                  <a:cubicBezTo>
                    <a:pt x="5861" y="1431"/>
                    <a:pt x="5861" y="1431"/>
                    <a:pt x="5861" y="1431"/>
                  </a:cubicBezTo>
                  <a:cubicBezTo>
                    <a:pt x="5861" y="1109"/>
                    <a:pt x="6002" y="962"/>
                    <a:pt x="6260" y="962"/>
                  </a:cubicBezTo>
                  <a:cubicBezTo>
                    <a:pt x="6307" y="962"/>
                    <a:pt x="6332" y="965"/>
                    <a:pt x="6379" y="976"/>
                  </a:cubicBezTo>
                  <a:lnTo>
                    <a:pt x="6379" y="699"/>
                  </a:lnTo>
                  <a:close/>
                  <a:moveTo>
                    <a:pt x="5287" y="1722"/>
                  </a:moveTo>
                  <a:cubicBezTo>
                    <a:pt x="5256" y="1727"/>
                    <a:pt x="5182" y="1733"/>
                    <a:pt x="5134" y="1733"/>
                  </a:cubicBezTo>
                  <a:cubicBezTo>
                    <a:pt x="5015" y="1733"/>
                    <a:pt x="4946" y="1705"/>
                    <a:pt x="4946" y="1480"/>
                  </a:cubicBezTo>
                  <a:cubicBezTo>
                    <a:pt x="4946" y="948"/>
                    <a:pt x="4946" y="948"/>
                    <a:pt x="4946" y="948"/>
                  </a:cubicBezTo>
                  <a:cubicBezTo>
                    <a:pt x="5243" y="948"/>
                    <a:pt x="5243" y="948"/>
                    <a:pt x="5243" y="948"/>
                  </a:cubicBezTo>
                  <a:cubicBezTo>
                    <a:pt x="5243" y="696"/>
                    <a:pt x="5243" y="696"/>
                    <a:pt x="5243" y="696"/>
                  </a:cubicBezTo>
                  <a:cubicBezTo>
                    <a:pt x="4946" y="696"/>
                    <a:pt x="4946" y="696"/>
                    <a:pt x="4946" y="696"/>
                  </a:cubicBezTo>
                  <a:cubicBezTo>
                    <a:pt x="4946" y="305"/>
                    <a:pt x="4946" y="305"/>
                    <a:pt x="4946" y="305"/>
                  </a:cubicBezTo>
                  <a:cubicBezTo>
                    <a:pt x="4644" y="305"/>
                    <a:pt x="4644" y="305"/>
                    <a:pt x="4644" y="305"/>
                  </a:cubicBezTo>
                  <a:cubicBezTo>
                    <a:pt x="4644" y="696"/>
                    <a:pt x="4644" y="696"/>
                    <a:pt x="4644" y="696"/>
                  </a:cubicBezTo>
                  <a:cubicBezTo>
                    <a:pt x="4425" y="696"/>
                    <a:pt x="4425" y="696"/>
                    <a:pt x="4425" y="696"/>
                  </a:cubicBezTo>
                  <a:cubicBezTo>
                    <a:pt x="4425" y="948"/>
                    <a:pt x="4425" y="948"/>
                    <a:pt x="4425" y="948"/>
                  </a:cubicBezTo>
                  <a:cubicBezTo>
                    <a:pt x="4644" y="948"/>
                    <a:pt x="4644" y="948"/>
                    <a:pt x="4644" y="948"/>
                  </a:cubicBezTo>
                  <a:cubicBezTo>
                    <a:pt x="4644" y="1550"/>
                    <a:pt x="4644" y="1550"/>
                    <a:pt x="4644" y="1550"/>
                  </a:cubicBezTo>
                  <a:cubicBezTo>
                    <a:pt x="4644" y="1985"/>
                    <a:pt x="4915" y="2004"/>
                    <a:pt x="5062" y="2004"/>
                  </a:cubicBezTo>
                  <a:cubicBezTo>
                    <a:pt x="5151" y="2004"/>
                    <a:pt x="5240" y="1996"/>
                    <a:pt x="5287" y="1988"/>
                  </a:cubicBezTo>
                  <a:lnTo>
                    <a:pt x="5287" y="1722"/>
                  </a:lnTo>
                  <a:close/>
                  <a:moveTo>
                    <a:pt x="3929" y="1259"/>
                  </a:moveTo>
                  <a:cubicBezTo>
                    <a:pt x="3693" y="1167"/>
                    <a:pt x="3574" y="1153"/>
                    <a:pt x="3574" y="1042"/>
                  </a:cubicBezTo>
                  <a:cubicBezTo>
                    <a:pt x="3574" y="951"/>
                    <a:pt x="3657" y="901"/>
                    <a:pt x="3759" y="901"/>
                  </a:cubicBezTo>
                  <a:cubicBezTo>
                    <a:pt x="3906" y="901"/>
                    <a:pt x="3967" y="979"/>
                    <a:pt x="3967" y="1101"/>
                  </a:cubicBezTo>
                  <a:cubicBezTo>
                    <a:pt x="4261" y="1101"/>
                    <a:pt x="4261" y="1101"/>
                    <a:pt x="4261" y="1101"/>
                  </a:cubicBezTo>
                  <a:cubicBezTo>
                    <a:pt x="4261" y="848"/>
                    <a:pt x="4042" y="663"/>
                    <a:pt x="3768" y="663"/>
                  </a:cubicBezTo>
                  <a:cubicBezTo>
                    <a:pt x="3504" y="663"/>
                    <a:pt x="3283" y="793"/>
                    <a:pt x="3283" y="1037"/>
                  </a:cubicBezTo>
                  <a:cubicBezTo>
                    <a:pt x="3283" y="1261"/>
                    <a:pt x="3410" y="1328"/>
                    <a:pt x="3590" y="1397"/>
                  </a:cubicBezTo>
                  <a:cubicBezTo>
                    <a:pt x="3862" y="1503"/>
                    <a:pt x="3992" y="1511"/>
                    <a:pt x="3992" y="1633"/>
                  </a:cubicBezTo>
                  <a:cubicBezTo>
                    <a:pt x="3992" y="1744"/>
                    <a:pt x="3901" y="1783"/>
                    <a:pt x="3782" y="1783"/>
                  </a:cubicBezTo>
                  <a:cubicBezTo>
                    <a:pt x="3637" y="1783"/>
                    <a:pt x="3532" y="1722"/>
                    <a:pt x="3532" y="1553"/>
                  </a:cubicBezTo>
                  <a:cubicBezTo>
                    <a:pt x="3238" y="1553"/>
                    <a:pt x="3238" y="1553"/>
                    <a:pt x="3238" y="1553"/>
                  </a:cubicBezTo>
                  <a:cubicBezTo>
                    <a:pt x="3238" y="1858"/>
                    <a:pt x="3488" y="2021"/>
                    <a:pt x="3765" y="2021"/>
                  </a:cubicBezTo>
                  <a:cubicBezTo>
                    <a:pt x="4048" y="2021"/>
                    <a:pt x="4281" y="1896"/>
                    <a:pt x="4281" y="1627"/>
                  </a:cubicBezTo>
                  <a:cubicBezTo>
                    <a:pt x="4281" y="1392"/>
                    <a:pt x="4109" y="1328"/>
                    <a:pt x="3929" y="1259"/>
                  </a:cubicBezTo>
                  <a:moveTo>
                    <a:pt x="2620" y="696"/>
                  </a:moveTo>
                  <a:cubicBezTo>
                    <a:pt x="2620" y="1364"/>
                    <a:pt x="2620" y="1364"/>
                    <a:pt x="2620" y="1364"/>
                  </a:cubicBezTo>
                  <a:cubicBezTo>
                    <a:pt x="2620" y="1586"/>
                    <a:pt x="2520" y="1755"/>
                    <a:pt x="2310" y="1755"/>
                  </a:cubicBezTo>
                  <a:cubicBezTo>
                    <a:pt x="2093" y="1755"/>
                    <a:pt x="2030" y="1586"/>
                    <a:pt x="2030" y="1364"/>
                  </a:cubicBezTo>
                  <a:cubicBezTo>
                    <a:pt x="2030" y="696"/>
                    <a:pt x="2030" y="696"/>
                    <a:pt x="2030" y="696"/>
                  </a:cubicBezTo>
                  <a:cubicBezTo>
                    <a:pt x="1727" y="696"/>
                    <a:pt x="1727" y="696"/>
                    <a:pt x="1727" y="696"/>
                  </a:cubicBezTo>
                  <a:cubicBezTo>
                    <a:pt x="1727" y="1464"/>
                    <a:pt x="1727" y="1464"/>
                    <a:pt x="1727" y="1464"/>
                  </a:cubicBezTo>
                  <a:cubicBezTo>
                    <a:pt x="1727" y="1641"/>
                    <a:pt x="1747" y="1749"/>
                    <a:pt x="1811" y="1846"/>
                  </a:cubicBezTo>
                  <a:cubicBezTo>
                    <a:pt x="1883" y="1955"/>
                    <a:pt x="2013" y="2021"/>
                    <a:pt x="2199" y="2021"/>
                  </a:cubicBezTo>
                  <a:cubicBezTo>
                    <a:pt x="2390" y="2021"/>
                    <a:pt x="2540" y="1946"/>
                    <a:pt x="2620" y="1808"/>
                  </a:cubicBezTo>
                  <a:cubicBezTo>
                    <a:pt x="2620" y="1988"/>
                    <a:pt x="2620" y="1988"/>
                    <a:pt x="2620" y="1988"/>
                  </a:cubicBezTo>
                  <a:cubicBezTo>
                    <a:pt x="2922" y="1988"/>
                    <a:pt x="2922" y="1988"/>
                    <a:pt x="2922" y="1988"/>
                  </a:cubicBezTo>
                  <a:cubicBezTo>
                    <a:pt x="2922" y="696"/>
                    <a:pt x="2922" y="696"/>
                    <a:pt x="2922" y="696"/>
                  </a:cubicBezTo>
                  <a:lnTo>
                    <a:pt x="2620" y="696"/>
                  </a:lnTo>
                  <a:close/>
                  <a:moveTo>
                    <a:pt x="1051" y="1456"/>
                  </a:moveTo>
                  <a:cubicBezTo>
                    <a:pt x="516" y="1456"/>
                    <a:pt x="516" y="1456"/>
                    <a:pt x="516" y="1456"/>
                  </a:cubicBezTo>
                  <a:cubicBezTo>
                    <a:pt x="785" y="577"/>
                    <a:pt x="785" y="577"/>
                    <a:pt x="785" y="577"/>
                  </a:cubicBezTo>
                  <a:lnTo>
                    <a:pt x="1051" y="1456"/>
                  </a:lnTo>
                  <a:close/>
                  <a:moveTo>
                    <a:pt x="1567" y="1988"/>
                  </a:moveTo>
                  <a:cubicBezTo>
                    <a:pt x="896" y="47"/>
                    <a:pt x="896" y="47"/>
                    <a:pt x="896" y="47"/>
                  </a:cubicBezTo>
                  <a:cubicBezTo>
                    <a:pt x="671" y="47"/>
                    <a:pt x="671" y="47"/>
                    <a:pt x="671" y="47"/>
                  </a:cubicBezTo>
                  <a:cubicBezTo>
                    <a:pt x="0" y="1988"/>
                    <a:pt x="0" y="1988"/>
                    <a:pt x="0" y="1988"/>
                  </a:cubicBezTo>
                  <a:cubicBezTo>
                    <a:pt x="336" y="1988"/>
                    <a:pt x="336" y="1988"/>
                    <a:pt x="336" y="1988"/>
                  </a:cubicBezTo>
                  <a:cubicBezTo>
                    <a:pt x="419" y="1741"/>
                    <a:pt x="419" y="1741"/>
                    <a:pt x="419" y="1741"/>
                  </a:cubicBezTo>
                  <a:cubicBezTo>
                    <a:pt x="1148" y="1741"/>
                    <a:pt x="1148" y="1741"/>
                    <a:pt x="1148" y="1741"/>
                  </a:cubicBezTo>
                  <a:cubicBezTo>
                    <a:pt x="1231" y="1988"/>
                    <a:pt x="1231" y="1988"/>
                    <a:pt x="1231" y="1988"/>
                  </a:cubicBezTo>
                  <a:lnTo>
                    <a:pt x="1567" y="19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AE28D70-3540-497E-AB3D-1184E0CC5B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9" y="1917"/>
              <a:ext cx="886" cy="500"/>
            </a:xfrm>
            <a:custGeom>
              <a:avLst/>
              <a:gdLst>
                <a:gd name="T0" fmla="*/ 3537 w 3537"/>
                <a:gd name="T1" fmla="*/ 669 h 1991"/>
                <a:gd name="T2" fmla="*/ 3418 w 3537"/>
                <a:gd name="T3" fmla="*/ 649 h 1991"/>
                <a:gd name="T4" fmla="*/ 3018 w 3537"/>
                <a:gd name="T5" fmla="*/ 874 h 1991"/>
                <a:gd name="T6" fmla="*/ 3018 w 3537"/>
                <a:gd name="T7" fmla="*/ 666 h 1991"/>
                <a:gd name="T8" fmla="*/ 2716 w 3537"/>
                <a:gd name="T9" fmla="*/ 666 h 1991"/>
                <a:gd name="T10" fmla="*/ 2716 w 3537"/>
                <a:gd name="T11" fmla="*/ 1958 h 1991"/>
                <a:gd name="T12" fmla="*/ 3018 w 3537"/>
                <a:gd name="T13" fmla="*/ 1958 h 1991"/>
                <a:gd name="T14" fmla="*/ 3018 w 3537"/>
                <a:gd name="T15" fmla="*/ 1400 h 1991"/>
                <a:gd name="T16" fmla="*/ 3418 w 3537"/>
                <a:gd name="T17" fmla="*/ 932 h 1991"/>
                <a:gd name="T18" fmla="*/ 3537 w 3537"/>
                <a:gd name="T19" fmla="*/ 946 h 1991"/>
                <a:gd name="T20" fmla="*/ 3537 w 3537"/>
                <a:gd name="T21" fmla="*/ 669 h 1991"/>
                <a:gd name="T22" fmla="*/ 1710 w 3537"/>
                <a:gd name="T23" fmla="*/ 1722 h 1991"/>
                <a:gd name="T24" fmla="*/ 1333 w 3537"/>
                <a:gd name="T25" fmla="*/ 1312 h 1991"/>
                <a:gd name="T26" fmla="*/ 1710 w 3537"/>
                <a:gd name="T27" fmla="*/ 901 h 1991"/>
                <a:gd name="T28" fmla="*/ 2093 w 3537"/>
                <a:gd name="T29" fmla="*/ 1312 h 1991"/>
                <a:gd name="T30" fmla="*/ 1710 w 3537"/>
                <a:gd name="T31" fmla="*/ 1722 h 1991"/>
                <a:gd name="T32" fmla="*/ 1710 w 3537"/>
                <a:gd name="T33" fmla="*/ 1991 h 1991"/>
                <a:gd name="T34" fmla="*/ 2395 w 3537"/>
                <a:gd name="T35" fmla="*/ 1312 h 1991"/>
                <a:gd name="T36" fmla="*/ 1710 w 3537"/>
                <a:gd name="T37" fmla="*/ 632 h 1991"/>
                <a:gd name="T38" fmla="*/ 1031 w 3537"/>
                <a:gd name="T39" fmla="*/ 1312 h 1991"/>
                <a:gd name="T40" fmla="*/ 1710 w 3537"/>
                <a:gd name="T41" fmla="*/ 1991 h 1991"/>
                <a:gd name="T42" fmla="*/ 903 w 3537"/>
                <a:gd name="T43" fmla="*/ 34 h 1991"/>
                <a:gd name="T44" fmla="*/ 729 w 3537"/>
                <a:gd name="T45" fmla="*/ 0 h 1991"/>
                <a:gd name="T46" fmla="*/ 263 w 3537"/>
                <a:gd name="T47" fmla="*/ 505 h 1991"/>
                <a:gd name="T48" fmla="*/ 263 w 3537"/>
                <a:gd name="T49" fmla="*/ 666 h 1991"/>
                <a:gd name="T50" fmla="*/ 0 w 3537"/>
                <a:gd name="T51" fmla="*/ 666 h 1991"/>
                <a:gd name="T52" fmla="*/ 0 w 3537"/>
                <a:gd name="T53" fmla="*/ 918 h 1991"/>
                <a:gd name="T54" fmla="*/ 263 w 3537"/>
                <a:gd name="T55" fmla="*/ 918 h 1991"/>
                <a:gd name="T56" fmla="*/ 263 w 3537"/>
                <a:gd name="T57" fmla="*/ 1958 h 1991"/>
                <a:gd name="T58" fmla="*/ 565 w 3537"/>
                <a:gd name="T59" fmla="*/ 1958 h 1991"/>
                <a:gd name="T60" fmla="*/ 565 w 3537"/>
                <a:gd name="T61" fmla="*/ 918 h 1991"/>
                <a:gd name="T62" fmla="*/ 903 w 3537"/>
                <a:gd name="T63" fmla="*/ 918 h 1991"/>
                <a:gd name="T64" fmla="*/ 903 w 3537"/>
                <a:gd name="T65" fmla="*/ 666 h 1991"/>
                <a:gd name="T66" fmla="*/ 565 w 3537"/>
                <a:gd name="T67" fmla="*/ 666 h 1991"/>
                <a:gd name="T68" fmla="*/ 565 w 3537"/>
                <a:gd name="T69" fmla="*/ 472 h 1991"/>
                <a:gd name="T70" fmla="*/ 770 w 3537"/>
                <a:gd name="T71" fmla="*/ 269 h 1991"/>
                <a:gd name="T72" fmla="*/ 903 w 3537"/>
                <a:gd name="T73" fmla="*/ 289 h 1991"/>
                <a:gd name="T74" fmla="*/ 903 w 3537"/>
                <a:gd name="T75" fmla="*/ 34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7" h="1991">
                  <a:moveTo>
                    <a:pt x="3537" y="669"/>
                  </a:moveTo>
                  <a:cubicBezTo>
                    <a:pt x="3504" y="655"/>
                    <a:pt x="3465" y="649"/>
                    <a:pt x="3418" y="649"/>
                  </a:cubicBezTo>
                  <a:cubicBezTo>
                    <a:pt x="3246" y="649"/>
                    <a:pt x="3077" y="754"/>
                    <a:pt x="3018" y="874"/>
                  </a:cubicBezTo>
                  <a:cubicBezTo>
                    <a:pt x="3018" y="666"/>
                    <a:pt x="3018" y="666"/>
                    <a:pt x="3018" y="666"/>
                  </a:cubicBezTo>
                  <a:cubicBezTo>
                    <a:pt x="2716" y="666"/>
                    <a:pt x="2716" y="666"/>
                    <a:pt x="2716" y="666"/>
                  </a:cubicBezTo>
                  <a:cubicBezTo>
                    <a:pt x="2716" y="1958"/>
                    <a:pt x="2716" y="1958"/>
                    <a:pt x="2716" y="1958"/>
                  </a:cubicBezTo>
                  <a:cubicBezTo>
                    <a:pt x="3018" y="1958"/>
                    <a:pt x="3018" y="1958"/>
                    <a:pt x="3018" y="1958"/>
                  </a:cubicBezTo>
                  <a:cubicBezTo>
                    <a:pt x="3018" y="1400"/>
                    <a:pt x="3018" y="1400"/>
                    <a:pt x="3018" y="1400"/>
                  </a:cubicBezTo>
                  <a:cubicBezTo>
                    <a:pt x="3018" y="1079"/>
                    <a:pt x="3160" y="932"/>
                    <a:pt x="3418" y="932"/>
                  </a:cubicBezTo>
                  <a:cubicBezTo>
                    <a:pt x="3465" y="932"/>
                    <a:pt x="3490" y="935"/>
                    <a:pt x="3537" y="946"/>
                  </a:cubicBezTo>
                  <a:lnTo>
                    <a:pt x="3537" y="669"/>
                  </a:lnTo>
                  <a:close/>
                  <a:moveTo>
                    <a:pt x="1710" y="1722"/>
                  </a:moveTo>
                  <a:cubicBezTo>
                    <a:pt x="1483" y="1722"/>
                    <a:pt x="1333" y="1533"/>
                    <a:pt x="1333" y="1312"/>
                  </a:cubicBezTo>
                  <a:cubicBezTo>
                    <a:pt x="1333" y="1090"/>
                    <a:pt x="1483" y="901"/>
                    <a:pt x="1710" y="901"/>
                  </a:cubicBezTo>
                  <a:cubicBezTo>
                    <a:pt x="1943" y="901"/>
                    <a:pt x="2093" y="1090"/>
                    <a:pt x="2093" y="1312"/>
                  </a:cubicBezTo>
                  <a:cubicBezTo>
                    <a:pt x="2093" y="1533"/>
                    <a:pt x="1943" y="1722"/>
                    <a:pt x="1710" y="1722"/>
                  </a:cubicBezTo>
                  <a:moveTo>
                    <a:pt x="1710" y="1991"/>
                  </a:moveTo>
                  <a:cubicBezTo>
                    <a:pt x="2126" y="1991"/>
                    <a:pt x="2395" y="1678"/>
                    <a:pt x="2395" y="1312"/>
                  </a:cubicBezTo>
                  <a:cubicBezTo>
                    <a:pt x="2395" y="946"/>
                    <a:pt x="2126" y="632"/>
                    <a:pt x="1710" y="632"/>
                  </a:cubicBezTo>
                  <a:cubicBezTo>
                    <a:pt x="1300" y="632"/>
                    <a:pt x="1031" y="946"/>
                    <a:pt x="1031" y="1312"/>
                  </a:cubicBezTo>
                  <a:cubicBezTo>
                    <a:pt x="1031" y="1678"/>
                    <a:pt x="1300" y="1991"/>
                    <a:pt x="1710" y="1991"/>
                  </a:cubicBezTo>
                  <a:moveTo>
                    <a:pt x="903" y="34"/>
                  </a:moveTo>
                  <a:cubicBezTo>
                    <a:pt x="870" y="17"/>
                    <a:pt x="806" y="0"/>
                    <a:pt x="729" y="0"/>
                  </a:cubicBezTo>
                  <a:cubicBezTo>
                    <a:pt x="579" y="0"/>
                    <a:pt x="263" y="12"/>
                    <a:pt x="263" y="505"/>
                  </a:cubicBezTo>
                  <a:cubicBezTo>
                    <a:pt x="263" y="666"/>
                    <a:pt x="263" y="666"/>
                    <a:pt x="263" y="666"/>
                  </a:cubicBezTo>
                  <a:cubicBezTo>
                    <a:pt x="0" y="666"/>
                    <a:pt x="0" y="666"/>
                    <a:pt x="0" y="666"/>
                  </a:cubicBezTo>
                  <a:cubicBezTo>
                    <a:pt x="0" y="918"/>
                    <a:pt x="0" y="918"/>
                    <a:pt x="0" y="918"/>
                  </a:cubicBezTo>
                  <a:cubicBezTo>
                    <a:pt x="263" y="918"/>
                    <a:pt x="263" y="918"/>
                    <a:pt x="263" y="918"/>
                  </a:cubicBezTo>
                  <a:cubicBezTo>
                    <a:pt x="263" y="1958"/>
                    <a:pt x="263" y="1958"/>
                    <a:pt x="263" y="1958"/>
                  </a:cubicBezTo>
                  <a:cubicBezTo>
                    <a:pt x="565" y="1958"/>
                    <a:pt x="565" y="1958"/>
                    <a:pt x="565" y="1958"/>
                  </a:cubicBezTo>
                  <a:cubicBezTo>
                    <a:pt x="565" y="918"/>
                    <a:pt x="565" y="918"/>
                    <a:pt x="565" y="918"/>
                  </a:cubicBezTo>
                  <a:cubicBezTo>
                    <a:pt x="903" y="918"/>
                    <a:pt x="903" y="918"/>
                    <a:pt x="903" y="918"/>
                  </a:cubicBezTo>
                  <a:cubicBezTo>
                    <a:pt x="903" y="666"/>
                    <a:pt x="903" y="666"/>
                    <a:pt x="903" y="666"/>
                  </a:cubicBezTo>
                  <a:cubicBezTo>
                    <a:pt x="565" y="666"/>
                    <a:pt x="565" y="666"/>
                    <a:pt x="565" y="666"/>
                  </a:cubicBezTo>
                  <a:cubicBezTo>
                    <a:pt x="565" y="472"/>
                    <a:pt x="565" y="472"/>
                    <a:pt x="565" y="472"/>
                  </a:cubicBezTo>
                  <a:cubicBezTo>
                    <a:pt x="565" y="269"/>
                    <a:pt x="676" y="269"/>
                    <a:pt x="770" y="269"/>
                  </a:cubicBezTo>
                  <a:cubicBezTo>
                    <a:pt x="817" y="269"/>
                    <a:pt x="862" y="278"/>
                    <a:pt x="903" y="289"/>
                  </a:cubicBezTo>
                  <a:lnTo>
                    <a:pt x="903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8CBF61E-9E79-4CE8-81E5-5596281839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" y="1137"/>
              <a:ext cx="2748" cy="507"/>
            </a:xfrm>
            <a:custGeom>
              <a:avLst/>
              <a:gdLst>
                <a:gd name="T0" fmla="*/ 9911 w 10973"/>
                <a:gd name="T1" fmla="*/ 1341 h 2021"/>
                <a:gd name="T2" fmla="*/ 10670 w 10973"/>
                <a:gd name="T3" fmla="*/ 1341 h 2021"/>
                <a:gd name="T4" fmla="*/ 10670 w 10973"/>
                <a:gd name="T5" fmla="*/ 696 h 2021"/>
                <a:gd name="T6" fmla="*/ 10271 w 10973"/>
                <a:gd name="T7" fmla="*/ 662 h 2021"/>
                <a:gd name="T8" fmla="*/ 10271 w 10973"/>
                <a:gd name="T9" fmla="*/ 2021 h 2021"/>
                <a:gd name="T10" fmla="*/ 10670 w 10973"/>
                <a:gd name="T11" fmla="*/ 1987 h 2021"/>
                <a:gd name="T12" fmla="*/ 10973 w 10973"/>
                <a:gd name="T13" fmla="*/ 696 h 2021"/>
                <a:gd name="T14" fmla="*/ 8913 w 10973"/>
                <a:gd name="T15" fmla="*/ 224 h 2021"/>
                <a:gd name="T16" fmla="*/ 9359 w 10973"/>
                <a:gd name="T17" fmla="*/ 224 h 2021"/>
                <a:gd name="T18" fmla="*/ 8913 w 10973"/>
                <a:gd name="T19" fmla="*/ 224 h 2021"/>
                <a:gd name="T20" fmla="*/ 9287 w 10973"/>
                <a:gd name="T21" fmla="*/ 1987 h 2021"/>
                <a:gd name="T22" fmla="*/ 8985 w 10973"/>
                <a:gd name="T23" fmla="*/ 696 h 2021"/>
                <a:gd name="T24" fmla="*/ 8264 w 10973"/>
                <a:gd name="T25" fmla="*/ 1987 h 2021"/>
                <a:gd name="T26" fmla="*/ 8566 w 10973"/>
                <a:gd name="T27" fmla="*/ 47 h 2021"/>
                <a:gd name="T28" fmla="*/ 8264 w 10973"/>
                <a:gd name="T29" fmla="*/ 1987 h 2021"/>
                <a:gd name="T30" fmla="*/ 6784 w 10973"/>
                <a:gd name="T31" fmla="*/ 1341 h 2021"/>
                <a:gd name="T32" fmla="*/ 7543 w 10973"/>
                <a:gd name="T33" fmla="*/ 1341 h 2021"/>
                <a:gd name="T34" fmla="*/ 7543 w 10973"/>
                <a:gd name="T35" fmla="*/ 696 h 2021"/>
                <a:gd name="T36" fmla="*/ 7144 w 10973"/>
                <a:gd name="T37" fmla="*/ 662 h 2021"/>
                <a:gd name="T38" fmla="*/ 7144 w 10973"/>
                <a:gd name="T39" fmla="*/ 2021 h 2021"/>
                <a:gd name="T40" fmla="*/ 7543 w 10973"/>
                <a:gd name="T41" fmla="*/ 1987 h 2021"/>
                <a:gd name="T42" fmla="*/ 7846 w 10973"/>
                <a:gd name="T43" fmla="*/ 696 h 2021"/>
                <a:gd name="T44" fmla="*/ 6379 w 10973"/>
                <a:gd name="T45" fmla="*/ 698 h 2021"/>
                <a:gd name="T46" fmla="*/ 5861 w 10973"/>
                <a:gd name="T47" fmla="*/ 903 h 2021"/>
                <a:gd name="T48" fmla="*/ 5559 w 10973"/>
                <a:gd name="T49" fmla="*/ 696 h 2021"/>
                <a:gd name="T50" fmla="*/ 5861 w 10973"/>
                <a:gd name="T51" fmla="*/ 1987 h 2021"/>
                <a:gd name="T52" fmla="*/ 6260 w 10973"/>
                <a:gd name="T53" fmla="*/ 962 h 2021"/>
                <a:gd name="T54" fmla="*/ 6379 w 10973"/>
                <a:gd name="T55" fmla="*/ 698 h 2021"/>
                <a:gd name="T56" fmla="*/ 5134 w 10973"/>
                <a:gd name="T57" fmla="*/ 1732 h 2021"/>
                <a:gd name="T58" fmla="*/ 4946 w 10973"/>
                <a:gd name="T59" fmla="*/ 948 h 2021"/>
                <a:gd name="T60" fmla="*/ 5243 w 10973"/>
                <a:gd name="T61" fmla="*/ 696 h 2021"/>
                <a:gd name="T62" fmla="*/ 4946 w 10973"/>
                <a:gd name="T63" fmla="*/ 305 h 2021"/>
                <a:gd name="T64" fmla="*/ 4644 w 10973"/>
                <a:gd name="T65" fmla="*/ 696 h 2021"/>
                <a:gd name="T66" fmla="*/ 4425 w 10973"/>
                <a:gd name="T67" fmla="*/ 948 h 2021"/>
                <a:gd name="T68" fmla="*/ 4644 w 10973"/>
                <a:gd name="T69" fmla="*/ 1549 h 2021"/>
                <a:gd name="T70" fmla="*/ 5287 w 10973"/>
                <a:gd name="T71" fmla="*/ 1987 h 2021"/>
                <a:gd name="T72" fmla="*/ 3929 w 10973"/>
                <a:gd name="T73" fmla="*/ 1258 h 2021"/>
                <a:gd name="T74" fmla="*/ 3759 w 10973"/>
                <a:gd name="T75" fmla="*/ 901 h 2021"/>
                <a:gd name="T76" fmla="*/ 4261 w 10973"/>
                <a:gd name="T77" fmla="*/ 1100 h 2021"/>
                <a:gd name="T78" fmla="*/ 3283 w 10973"/>
                <a:gd name="T79" fmla="*/ 1037 h 2021"/>
                <a:gd name="T80" fmla="*/ 3992 w 10973"/>
                <a:gd name="T81" fmla="*/ 1633 h 2021"/>
                <a:gd name="T82" fmla="*/ 3532 w 10973"/>
                <a:gd name="T83" fmla="*/ 1552 h 2021"/>
                <a:gd name="T84" fmla="*/ 3765 w 10973"/>
                <a:gd name="T85" fmla="*/ 2021 h 2021"/>
                <a:gd name="T86" fmla="*/ 3929 w 10973"/>
                <a:gd name="T87" fmla="*/ 1258 h 2021"/>
                <a:gd name="T88" fmla="*/ 2620 w 10973"/>
                <a:gd name="T89" fmla="*/ 1364 h 2021"/>
                <a:gd name="T90" fmla="*/ 2030 w 10973"/>
                <a:gd name="T91" fmla="*/ 1364 h 2021"/>
                <a:gd name="T92" fmla="*/ 1727 w 10973"/>
                <a:gd name="T93" fmla="*/ 696 h 2021"/>
                <a:gd name="T94" fmla="*/ 1811 w 10973"/>
                <a:gd name="T95" fmla="*/ 1846 h 2021"/>
                <a:gd name="T96" fmla="*/ 2620 w 10973"/>
                <a:gd name="T97" fmla="*/ 1807 h 2021"/>
                <a:gd name="T98" fmla="*/ 2922 w 10973"/>
                <a:gd name="T99" fmla="*/ 1987 h 2021"/>
                <a:gd name="T100" fmla="*/ 2620 w 10973"/>
                <a:gd name="T101" fmla="*/ 696 h 2021"/>
                <a:gd name="T102" fmla="*/ 516 w 10973"/>
                <a:gd name="T103" fmla="*/ 1455 h 2021"/>
                <a:gd name="T104" fmla="*/ 1051 w 10973"/>
                <a:gd name="T105" fmla="*/ 1455 h 2021"/>
                <a:gd name="T106" fmla="*/ 896 w 10973"/>
                <a:gd name="T107" fmla="*/ 47 h 2021"/>
                <a:gd name="T108" fmla="*/ 0 w 10973"/>
                <a:gd name="T109" fmla="*/ 1987 h 2021"/>
                <a:gd name="T110" fmla="*/ 419 w 10973"/>
                <a:gd name="T111" fmla="*/ 1741 h 2021"/>
                <a:gd name="T112" fmla="*/ 1231 w 10973"/>
                <a:gd name="T113" fmla="*/ 1987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973" h="2021">
                  <a:moveTo>
                    <a:pt x="10288" y="1752"/>
                  </a:moveTo>
                  <a:cubicBezTo>
                    <a:pt x="10061" y="1752"/>
                    <a:pt x="9911" y="1563"/>
                    <a:pt x="9911" y="1341"/>
                  </a:cubicBezTo>
                  <a:cubicBezTo>
                    <a:pt x="9911" y="1120"/>
                    <a:pt x="10061" y="931"/>
                    <a:pt x="10288" y="931"/>
                  </a:cubicBezTo>
                  <a:cubicBezTo>
                    <a:pt x="10521" y="931"/>
                    <a:pt x="10670" y="1120"/>
                    <a:pt x="10670" y="1341"/>
                  </a:cubicBezTo>
                  <a:cubicBezTo>
                    <a:pt x="10670" y="1563"/>
                    <a:pt x="10521" y="1752"/>
                    <a:pt x="10288" y="1752"/>
                  </a:cubicBezTo>
                  <a:moveTo>
                    <a:pt x="10670" y="696"/>
                  </a:moveTo>
                  <a:cubicBezTo>
                    <a:pt x="10670" y="870"/>
                    <a:pt x="10670" y="870"/>
                    <a:pt x="10670" y="870"/>
                  </a:cubicBezTo>
                  <a:cubicBezTo>
                    <a:pt x="10590" y="740"/>
                    <a:pt x="10421" y="662"/>
                    <a:pt x="10271" y="662"/>
                  </a:cubicBezTo>
                  <a:cubicBezTo>
                    <a:pt x="9878" y="662"/>
                    <a:pt x="9609" y="976"/>
                    <a:pt x="9609" y="1341"/>
                  </a:cubicBezTo>
                  <a:cubicBezTo>
                    <a:pt x="9609" y="1707"/>
                    <a:pt x="9878" y="2021"/>
                    <a:pt x="10271" y="2021"/>
                  </a:cubicBezTo>
                  <a:cubicBezTo>
                    <a:pt x="10421" y="2021"/>
                    <a:pt x="10590" y="1943"/>
                    <a:pt x="10670" y="1813"/>
                  </a:cubicBezTo>
                  <a:cubicBezTo>
                    <a:pt x="10670" y="1987"/>
                    <a:pt x="10670" y="1987"/>
                    <a:pt x="10670" y="1987"/>
                  </a:cubicBezTo>
                  <a:cubicBezTo>
                    <a:pt x="10973" y="1987"/>
                    <a:pt x="10973" y="1987"/>
                    <a:pt x="10973" y="1987"/>
                  </a:cubicBezTo>
                  <a:cubicBezTo>
                    <a:pt x="10973" y="696"/>
                    <a:pt x="10973" y="696"/>
                    <a:pt x="10973" y="696"/>
                  </a:cubicBezTo>
                  <a:lnTo>
                    <a:pt x="10670" y="696"/>
                  </a:lnTo>
                  <a:close/>
                  <a:moveTo>
                    <a:pt x="8913" y="224"/>
                  </a:moveTo>
                  <a:cubicBezTo>
                    <a:pt x="8913" y="346"/>
                    <a:pt x="9013" y="446"/>
                    <a:pt x="9135" y="446"/>
                  </a:cubicBezTo>
                  <a:cubicBezTo>
                    <a:pt x="9259" y="446"/>
                    <a:pt x="9359" y="346"/>
                    <a:pt x="9359" y="224"/>
                  </a:cubicBezTo>
                  <a:cubicBezTo>
                    <a:pt x="9359" y="100"/>
                    <a:pt x="9259" y="0"/>
                    <a:pt x="9135" y="0"/>
                  </a:cubicBezTo>
                  <a:cubicBezTo>
                    <a:pt x="9013" y="0"/>
                    <a:pt x="8913" y="100"/>
                    <a:pt x="8913" y="224"/>
                  </a:cubicBezTo>
                  <a:moveTo>
                    <a:pt x="8985" y="1987"/>
                  </a:moveTo>
                  <a:cubicBezTo>
                    <a:pt x="9287" y="1987"/>
                    <a:pt x="9287" y="1987"/>
                    <a:pt x="9287" y="1987"/>
                  </a:cubicBezTo>
                  <a:cubicBezTo>
                    <a:pt x="9287" y="696"/>
                    <a:pt x="9287" y="696"/>
                    <a:pt x="9287" y="696"/>
                  </a:cubicBezTo>
                  <a:cubicBezTo>
                    <a:pt x="8985" y="696"/>
                    <a:pt x="8985" y="696"/>
                    <a:pt x="8985" y="696"/>
                  </a:cubicBezTo>
                  <a:lnTo>
                    <a:pt x="8985" y="1987"/>
                  </a:lnTo>
                  <a:close/>
                  <a:moveTo>
                    <a:pt x="8264" y="1987"/>
                  </a:moveTo>
                  <a:cubicBezTo>
                    <a:pt x="8566" y="1987"/>
                    <a:pt x="8566" y="1987"/>
                    <a:pt x="8566" y="1987"/>
                  </a:cubicBezTo>
                  <a:cubicBezTo>
                    <a:pt x="8566" y="47"/>
                    <a:pt x="8566" y="47"/>
                    <a:pt x="8566" y="47"/>
                  </a:cubicBezTo>
                  <a:cubicBezTo>
                    <a:pt x="8264" y="47"/>
                    <a:pt x="8264" y="47"/>
                    <a:pt x="8264" y="47"/>
                  </a:cubicBezTo>
                  <a:lnTo>
                    <a:pt x="8264" y="1987"/>
                  </a:lnTo>
                  <a:close/>
                  <a:moveTo>
                    <a:pt x="7161" y="1752"/>
                  </a:moveTo>
                  <a:cubicBezTo>
                    <a:pt x="6934" y="1752"/>
                    <a:pt x="6784" y="1563"/>
                    <a:pt x="6784" y="1341"/>
                  </a:cubicBezTo>
                  <a:cubicBezTo>
                    <a:pt x="6784" y="1120"/>
                    <a:pt x="6934" y="931"/>
                    <a:pt x="7161" y="931"/>
                  </a:cubicBezTo>
                  <a:cubicBezTo>
                    <a:pt x="7394" y="931"/>
                    <a:pt x="7543" y="1120"/>
                    <a:pt x="7543" y="1341"/>
                  </a:cubicBezTo>
                  <a:cubicBezTo>
                    <a:pt x="7543" y="1563"/>
                    <a:pt x="7394" y="1752"/>
                    <a:pt x="7161" y="1752"/>
                  </a:cubicBezTo>
                  <a:moveTo>
                    <a:pt x="7543" y="696"/>
                  </a:moveTo>
                  <a:cubicBezTo>
                    <a:pt x="7543" y="870"/>
                    <a:pt x="7543" y="870"/>
                    <a:pt x="7543" y="870"/>
                  </a:cubicBezTo>
                  <a:cubicBezTo>
                    <a:pt x="7463" y="740"/>
                    <a:pt x="7294" y="662"/>
                    <a:pt x="7144" y="662"/>
                  </a:cubicBezTo>
                  <a:cubicBezTo>
                    <a:pt x="6751" y="662"/>
                    <a:pt x="6482" y="976"/>
                    <a:pt x="6482" y="1341"/>
                  </a:cubicBezTo>
                  <a:cubicBezTo>
                    <a:pt x="6482" y="1707"/>
                    <a:pt x="6751" y="2021"/>
                    <a:pt x="7144" y="2021"/>
                  </a:cubicBezTo>
                  <a:cubicBezTo>
                    <a:pt x="7294" y="2021"/>
                    <a:pt x="7463" y="1943"/>
                    <a:pt x="7543" y="1813"/>
                  </a:cubicBezTo>
                  <a:cubicBezTo>
                    <a:pt x="7543" y="1987"/>
                    <a:pt x="7543" y="1987"/>
                    <a:pt x="7543" y="1987"/>
                  </a:cubicBezTo>
                  <a:cubicBezTo>
                    <a:pt x="7846" y="1987"/>
                    <a:pt x="7846" y="1987"/>
                    <a:pt x="7846" y="1987"/>
                  </a:cubicBezTo>
                  <a:cubicBezTo>
                    <a:pt x="7846" y="696"/>
                    <a:pt x="7846" y="696"/>
                    <a:pt x="7846" y="696"/>
                  </a:cubicBezTo>
                  <a:lnTo>
                    <a:pt x="7543" y="696"/>
                  </a:lnTo>
                  <a:close/>
                  <a:moveTo>
                    <a:pt x="6379" y="698"/>
                  </a:moveTo>
                  <a:cubicBezTo>
                    <a:pt x="6346" y="684"/>
                    <a:pt x="6307" y="679"/>
                    <a:pt x="6260" y="679"/>
                  </a:cubicBezTo>
                  <a:cubicBezTo>
                    <a:pt x="6088" y="679"/>
                    <a:pt x="5919" y="784"/>
                    <a:pt x="5861" y="903"/>
                  </a:cubicBezTo>
                  <a:cubicBezTo>
                    <a:pt x="5861" y="696"/>
                    <a:pt x="5861" y="696"/>
                    <a:pt x="5861" y="696"/>
                  </a:cubicBezTo>
                  <a:cubicBezTo>
                    <a:pt x="5559" y="696"/>
                    <a:pt x="5559" y="696"/>
                    <a:pt x="5559" y="696"/>
                  </a:cubicBezTo>
                  <a:cubicBezTo>
                    <a:pt x="5559" y="1987"/>
                    <a:pt x="5559" y="1987"/>
                    <a:pt x="5559" y="1987"/>
                  </a:cubicBezTo>
                  <a:cubicBezTo>
                    <a:pt x="5861" y="1987"/>
                    <a:pt x="5861" y="1987"/>
                    <a:pt x="5861" y="1987"/>
                  </a:cubicBezTo>
                  <a:cubicBezTo>
                    <a:pt x="5861" y="1430"/>
                    <a:pt x="5861" y="1430"/>
                    <a:pt x="5861" y="1430"/>
                  </a:cubicBezTo>
                  <a:cubicBezTo>
                    <a:pt x="5861" y="1109"/>
                    <a:pt x="6002" y="962"/>
                    <a:pt x="6260" y="962"/>
                  </a:cubicBezTo>
                  <a:cubicBezTo>
                    <a:pt x="6307" y="962"/>
                    <a:pt x="6332" y="964"/>
                    <a:pt x="6379" y="976"/>
                  </a:cubicBezTo>
                  <a:lnTo>
                    <a:pt x="6379" y="698"/>
                  </a:lnTo>
                  <a:close/>
                  <a:moveTo>
                    <a:pt x="5287" y="1721"/>
                  </a:moveTo>
                  <a:cubicBezTo>
                    <a:pt x="5256" y="1727"/>
                    <a:pt x="5182" y="1732"/>
                    <a:pt x="5134" y="1732"/>
                  </a:cubicBezTo>
                  <a:cubicBezTo>
                    <a:pt x="5015" y="1732"/>
                    <a:pt x="4946" y="1705"/>
                    <a:pt x="4946" y="1480"/>
                  </a:cubicBezTo>
                  <a:cubicBezTo>
                    <a:pt x="4946" y="948"/>
                    <a:pt x="4946" y="948"/>
                    <a:pt x="4946" y="948"/>
                  </a:cubicBezTo>
                  <a:cubicBezTo>
                    <a:pt x="5243" y="948"/>
                    <a:pt x="5243" y="948"/>
                    <a:pt x="5243" y="948"/>
                  </a:cubicBezTo>
                  <a:cubicBezTo>
                    <a:pt x="5243" y="696"/>
                    <a:pt x="5243" y="696"/>
                    <a:pt x="5243" y="696"/>
                  </a:cubicBezTo>
                  <a:cubicBezTo>
                    <a:pt x="4946" y="696"/>
                    <a:pt x="4946" y="696"/>
                    <a:pt x="4946" y="696"/>
                  </a:cubicBezTo>
                  <a:cubicBezTo>
                    <a:pt x="4946" y="305"/>
                    <a:pt x="4946" y="305"/>
                    <a:pt x="4946" y="305"/>
                  </a:cubicBezTo>
                  <a:cubicBezTo>
                    <a:pt x="4644" y="305"/>
                    <a:pt x="4644" y="305"/>
                    <a:pt x="4644" y="305"/>
                  </a:cubicBezTo>
                  <a:cubicBezTo>
                    <a:pt x="4644" y="696"/>
                    <a:pt x="4644" y="696"/>
                    <a:pt x="4644" y="696"/>
                  </a:cubicBezTo>
                  <a:cubicBezTo>
                    <a:pt x="4425" y="696"/>
                    <a:pt x="4425" y="696"/>
                    <a:pt x="4425" y="696"/>
                  </a:cubicBezTo>
                  <a:cubicBezTo>
                    <a:pt x="4425" y="948"/>
                    <a:pt x="4425" y="948"/>
                    <a:pt x="4425" y="948"/>
                  </a:cubicBezTo>
                  <a:cubicBezTo>
                    <a:pt x="4644" y="948"/>
                    <a:pt x="4644" y="948"/>
                    <a:pt x="4644" y="948"/>
                  </a:cubicBezTo>
                  <a:cubicBezTo>
                    <a:pt x="4644" y="1549"/>
                    <a:pt x="4644" y="1549"/>
                    <a:pt x="4644" y="1549"/>
                  </a:cubicBezTo>
                  <a:cubicBezTo>
                    <a:pt x="4644" y="1985"/>
                    <a:pt x="4915" y="2004"/>
                    <a:pt x="5062" y="2004"/>
                  </a:cubicBezTo>
                  <a:cubicBezTo>
                    <a:pt x="5151" y="2004"/>
                    <a:pt x="5240" y="1996"/>
                    <a:pt x="5287" y="1987"/>
                  </a:cubicBezTo>
                  <a:lnTo>
                    <a:pt x="5287" y="1721"/>
                  </a:lnTo>
                  <a:close/>
                  <a:moveTo>
                    <a:pt x="3929" y="1258"/>
                  </a:moveTo>
                  <a:cubicBezTo>
                    <a:pt x="3693" y="1167"/>
                    <a:pt x="3574" y="1153"/>
                    <a:pt x="3574" y="1042"/>
                  </a:cubicBezTo>
                  <a:cubicBezTo>
                    <a:pt x="3574" y="951"/>
                    <a:pt x="3657" y="901"/>
                    <a:pt x="3759" y="901"/>
                  </a:cubicBezTo>
                  <a:cubicBezTo>
                    <a:pt x="3906" y="901"/>
                    <a:pt x="3967" y="978"/>
                    <a:pt x="3967" y="1100"/>
                  </a:cubicBezTo>
                  <a:cubicBezTo>
                    <a:pt x="4261" y="1100"/>
                    <a:pt x="4261" y="1100"/>
                    <a:pt x="4261" y="1100"/>
                  </a:cubicBezTo>
                  <a:cubicBezTo>
                    <a:pt x="4261" y="848"/>
                    <a:pt x="4042" y="662"/>
                    <a:pt x="3768" y="662"/>
                  </a:cubicBezTo>
                  <a:cubicBezTo>
                    <a:pt x="3504" y="662"/>
                    <a:pt x="3283" y="793"/>
                    <a:pt x="3283" y="1037"/>
                  </a:cubicBezTo>
                  <a:cubicBezTo>
                    <a:pt x="3283" y="1261"/>
                    <a:pt x="3410" y="1328"/>
                    <a:pt x="3590" y="1397"/>
                  </a:cubicBezTo>
                  <a:cubicBezTo>
                    <a:pt x="3862" y="1502"/>
                    <a:pt x="3992" y="1511"/>
                    <a:pt x="3992" y="1633"/>
                  </a:cubicBezTo>
                  <a:cubicBezTo>
                    <a:pt x="3992" y="1743"/>
                    <a:pt x="3901" y="1782"/>
                    <a:pt x="3782" y="1782"/>
                  </a:cubicBezTo>
                  <a:cubicBezTo>
                    <a:pt x="3637" y="1782"/>
                    <a:pt x="3532" y="1721"/>
                    <a:pt x="3532" y="1552"/>
                  </a:cubicBezTo>
                  <a:cubicBezTo>
                    <a:pt x="3238" y="1552"/>
                    <a:pt x="3238" y="1552"/>
                    <a:pt x="3238" y="1552"/>
                  </a:cubicBezTo>
                  <a:cubicBezTo>
                    <a:pt x="3238" y="1857"/>
                    <a:pt x="3488" y="2021"/>
                    <a:pt x="3765" y="2021"/>
                  </a:cubicBezTo>
                  <a:cubicBezTo>
                    <a:pt x="4048" y="2021"/>
                    <a:pt x="4281" y="1896"/>
                    <a:pt x="4281" y="1627"/>
                  </a:cubicBezTo>
                  <a:cubicBezTo>
                    <a:pt x="4281" y="1391"/>
                    <a:pt x="4109" y="1328"/>
                    <a:pt x="3929" y="1258"/>
                  </a:cubicBezTo>
                  <a:moveTo>
                    <a:pt x="2620" y="696"/>
                  </a:moveTo>
                  <a:cubicBezTo>
                    <a:pt x="2620" y="1364"/>
                    <a:pt x="2620" y="1364"/>
                    <a:pt x="2620" y="1364"/>
                  </a:cubicBezTo>
                  <a:cubicBezTo>
                    <a:pt x="2620" y="1585"/>
                    <a:pt x="2520" y="1755"/>
                    <a:pt x="2310" y="1755"/>
                  </a:cubicBezTo>
                  <a:cubicBezTo>
                    <a:pt x="2093" y="1755"/>
                    <a:pt x="2030" y="1585"/>
                    <a:pt x="2030" y="1364"/>
                  </a:cubicBezTo>
                  <a:cubicBezTo>
                    <a:pt x="2030" y="696"/>
                    <a:pt x="2030" y="696"/>
                    <a:pt x="2030" y="696"/>
                  </a:cubicBezTo>
                  <a:cubicBezTo>
                    <a:pt x="1727" y="696"/>
                    <a:pt x="1727" y="696"/>
                    <a:pt x="1727" y="696"/>
                  </a:cubicBezTo>
                  <a:cubicBezTo>
                    <a:pt x="1727" y="1463"/>
                    <a:pt x="1727" y="1463"/>
                    <a:pt x="1727" y="1463"/>
                  </a:cubicBezTo>
                  <a:cubicBezTo>
                    <a:pt x="1727" y="1641"/>
                    <a:pt x="1747" y="1749"/>
                    <a:pt x="1811" y="1846"/>
                  </a:cubicBezTo>
                  <a:cubicBezTo>
                    <a:pt x="1883" y="1954"/>
                    <a:pt x="2013" y="2021"/>
                    <a:pt x="2199" y="2021"/>
                  </a:cubicBezTo>
                  <a:cubicBezTo>
                    <a:pt x="2390" y="2021"/>
                    <a:pt x="2540" y="1946"/>
                    <a:pt x="2620" y="1807"/>
                  </a:cubicBezTo>
                  <a:cubicBezTo>
                    <a:pt x="2620" y="1987"/>
                    <a:pt x="2620" y="1987"/>
                    <a:pt x="2620" y="1987"/>
                  </a:cubicBezTo>
                  <a:cubicBezTo>
                    <a:pt x="2922" y="1987"/>
                    <a:pt x="2922" y="1987"/>
                    <a:pt x="2922" y="1987"/>
                  </a:cubicBezTo>
                  <a:cubicBezTo>
                    <a:pt x="2922" y="696"/>
                    <a:pt x="2922" y="696"/>
                    <a:pt x="2922" y="696"/>
                  </a:cubicBezTo>
                  <a:lnTo>
                    <a:pt x="2620" y="696"/>
                  </a:lnTo>
                  <a:close/>
                  <a:moveTo>
                    <a:pt x="1051" y="1455"/>
                  </a:moveTo>
                  <a:cubicBezTo>
                    <a:pt x="516" y="1455"/>
                    <a:pt x="516" y="1455"/>
                    <a:pt x="516" y="1455"/>
                  </a:cubicBezTo>
                  <a:cubicBezTo>
                    <a:pt x="785" y="576"/>
                    <a:pt x="785" y="576"/>
                    <a:pt x="785" y="576"/>
                  </a:cubicBezTo>
                  <a:lnTo>
                    <a:pt x="1051" y="1455"/>
                  </a:lnTo>
                  <a:close/>
                  <a:moveTo>
                    <a:pt x="1567" y="1987"/>
                  </a:moveTo>
                  <a:cubicBezTo>
                    <a:pt x="896" y="47"/>
                    <a:pt x="896" y="47"/>
                    <a:pt x="896" y="47"/>
                  </a:cubicBezTo>
                  <a:cubicBezTo>
                    <a:pt x="671" y="47"/>
                    <a:pt x="671" y="47"/>
                    <a:pt x="671" y="47"/>
                  </a:cubicBezTo>
                  <a:cubicBezTo>
                    <a:pt x="0" y="1987"/>
                    <a:pt x="0" y="1987"/>
                    <a:pt x="0" y="1987"/>
                  </a:cubicBezTo>
                  <a:cubicBezTo>
                    <a:pt x="336" y="1987"/>
                    <a:pt x="336" y="1987"/>
                    <a:pt x="336" y="1987"/>
                  </a:cubicBezTo>
                  <a:cubicBezTo>
                    <a:pt x="419" y="1741"/>
                    <a:pt x="419" y="1741"/>
                    <a:pt x="419" y="1741"/>
                  </a:cubicBezTo>
                  <a:cubicBezTo>
                    <a:pt x="1148" y="1741"/>
                    <a:pt x="1148" y="1741"/>
                    <a:pt x="1148" y="1741"/>
                  </a:cubicBezTo>
                  <a:cubicBezTo>
                    <a:pt x="1231" y="1987"/>
                    <a:pt x="1231" y="1987"/>
                    <a:pt x="1231" y="1987"/>
                  </a:cubicBezTo>
                  <a:lnTo>
                    <a:pt x="1567" y="19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8356114-F1F9-4C28-9983-0A78876A26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" y="363"/>
              <a:ext cx="1598" cy="507"/>
            </a:xfrm>
            <a:custGeom>
              <a:avLst/>
              <a:gdLst>
                <a:gd name="T0" fmla="*/ 6370 w 6384"/>
                <a:gd name="T1" fmla="*/ 1433 h 2020"/>
                <a:gd name="T2" fmla="*/ 6384 w 6384"/>
                <a:gd name="T3" fmla="*/ 1244 h 2020"/>
                <a:gd name="T4" fmla="*/ 5785 w 6384"/>
                <a:gd name="T5" fmla="*/ 662 h 2020"/>
                <a:gd name="T6" fmla="*/ 5148 w 6384"/>
                <a:gd name="T7" fmla="*/ 1341 h 2020"/>
                <a:gd name="T8" fmla="*/ 5794 w 6384"/>
                <a:gd name="T9" fmla="*/ 2020 h 2020"/>
                <a:gd name="T10" fmla="*/ 6373 w 6384"/>
                <a:gd name="T11" fmla="*/ 1599 h 2020"/>
                <a:gd name="T12" fmla="*/ 6068 w 6384"/>
                <a:gd name="T13" fmla="*/ 1599 h 2020"/>
                <a:gd name="T14" fmla="*/ 5794 w 6384"/>
                <a:gd name="T15" fmla="*/ 1768 h 2020"/>
                <a:gd name="T16" fmla="*/ 5447 w 6384"/>
                <a:gd name="T17" fmla="*/ 1433 h 2020"/>
                <a:gd name="T18" fmla="*/ 6370 w 6384"/>
                <a:gd name="T19" fmla="*/ 1433 h 2020"/>
                <a:gd name="T20" fmla="*/ 5777 w 6384"/>
                <a:gd name="T21" fmla="*/ 889 h 2020"/>
                <a:gd name="T22" fmla="*/ 6090 w 6384"/>
                <a:gd name="T23" fmla="*/ 1208 h 2020"/>
                <a:gd name="T24" fmla="*/ 5447 w 6384"/>
                <a:gd name="T25" fmla="*/ 1208 h 2020"/>
                <a:gd name="T26" fmla="*/ 5777 w 6384"/>
                <a:gd name="T27" fmla="*/ 889 h 2020"/>
                <a:gd name="T28" fmla="*/ 3648 w 6384"/>
                <a:gd name="T29" fmla="*/ 1987 h 2020"/>
                <a:gd name="T30" fmla="*/ 3950 w 6384"/>
                <a:gd name="T31" fmla="*/ 1987 h 2020"/>
                <a:gd name="T32" fmla="*/ 3950 w 6384"/>
                <a:gd name="T33" fmla="*/ 1319 h 2020"/>
                <a:gd name="T34" fmla="*/ 4261 w 6384"/>
                <a:gd name="T35" fmla="*/ 928 h 2020"/>
                <a:gd name="T36" fmla="*/ 4541 w 6384"/>
                <a:gd name="T37" fmla="*/ 1319 h 2020"/>
                <a:gd name="T38" fmla="*/ 4541 w 6384"/>
                <a:gd name="T39" fmla="*/ 1987 h 2020"/>
                <a:gd name="T40" fmla="*/ 4843 w 6384"/>
                <a:gd name="T41" fmla="*/ 1987 h 2020"/>
                <a:gd name="T42" fmla="*/ 4843 w 6384"/>
                <a:gd name="T43" fmla="*/ 1219 h 2020"/>
                <a:gd name="T44" fmla="*/ 4760 w 6384"/>
                <a:gd name="T45" fmla="*/ 837 h 2020"/>
                <a:gd name="T46" fmla="*/ 4372 w 6384"/>
                <a:gd name="T47" fmla="*/ 662 h 2020"/>
                <a:gd name="T48" fmla="*/ 3950 w 6384"/>
                <a:gd name="T49" fmla="*/ 876 h 2020"/>
                <a:gd name="T50" fmla="*/ 3950 w 6384"/>
                <a:gd name="T51" fmla="*/ 695 h 2020"/>
                <a:gd name="T52" fmla="*/ 3648 w 6384"/>
                <a:gd name="T53" fmla="*/ 695 h 2020"/>
                <a:gd name="T54" fmla="*/ 3648 w 6384"/>
                <a:gd name="T55" fmla="*/ 1987 h 2020"/>
                <a:gd name="T56" fmla="*/ 2855 w 6384"/>
                <a:gd name="T57" fmla="*/ 224 h 2020"/>
                <a:gd name="T58" fmla="*/ 3077 w 6384"/>
                <a:gd name="T59" fmla="*/ 446 h 2020"/>
                <a:gd name="T60" fmla="*/ 3302 w 6384"/>
                <a:gd name="T61" fmla="*/ 224 h 2020"/>
                <a:gd name="T62" fmla="*/ 3077 w 6384"/>
                <a:gd name="T63" fmla="*/ 0 h 2020"/>
                <a:gd name="T64" fmla="*/ 2855 w 6384"/>
                <a:gd name="T65" fmla="*/ 224 h 2020"/>
                <a:gd name="T66" fmla="*/ 2927 w 6384"/>
                <a:gd name="T67" fmla="*/ 1987 h 2020"/>
                <a:gd name="T68" fmla="*/ 3229 w 6384"/>
                <a:gd name="T69" fmla="*/ 1987 h 2020"/>
                <a:gd name="T70" fmla="*/ 3229 w 6384"/>
                <a:gd name="T71" fmla="*/ 695 h 2020"/>
                <a:gd name="T72" fmla="*/ 2927 w 6384"/>
                <a:gd name="T73" fmla="*/ 695 h 2020"/>
                <a:gd name="T74" fmla="*/ 2927 w 6384"/>
                <a:gd name="T75" fmla="*/ 1987 h 2020"/>
                <a:gd name="T76" fmla="*/ 1796 w 6384"/>
                <a:gd name="T77" fmla="*/ 1987 h 2020"/>
                <a:gd name="T78" fmla="*/ 2026 w 6384"/>
                <a:gd name="T79" fmla="*/ 1987 h 2020"/>
                <a:gd name="T80" fmla="*/ 2697 w 6384"/>
                <a:gd name="T81" fmla="*/ 47 h 2020"/>
                <a:gd name="T82" fmla="*/ 2362 w 6384"/>
                <a:gd name="T83" fmla="*/ 47 h 2020"/>
                <a:gd name="T84" fmla="*/ 1916 w 6384"/>
                <a:gd name="T85" fmla="*/ 1430 h 2020"/>
                <a:gd name="T86" fmla="*/ 1466 w 6384"/>
                <a:gd name="T87" fmla="*/ 47 h 2020"/>
                <a:gd name="T88" fmla="*/ 1231 w 6384"/>
                <a:gd name="T89" fmla="*/ 47 h 2020"/>
                <a:gd name="T90" fmla="*/ 782 w 6384"/>
                <a:gd name="T91" fmla="*/ 1430 h 2020"/>
                <a:gd name="T92" fmla="*/ 335 w 6384"/>
                <a:gd name="T93" fmla="*/ 47 h 2020"/>
                <a:gd name="T94" fmla="*/ 0 w 6384"/>
                <a:gd name="T95" fmla="*/ 47 h 2020"/>
                <a:gd name="T96" fmla="*/ 671 w 6384"/>
                <a:gd name="T97" fmla="*/ 1987 h 2020"/>
                <a:gd name="T98" fmla="*/ 901 w 6384"/>
                <a:gd name="T99" fmla="*/ 1987 h 2020"/>
                <a:gd name="T100" fmla="*/ 1350 w 6384"/>
                <a:gd name="T101" fmla="*/ 604 h 2020"/>
                <a:gd name="T102" fmla="*/ 1796 w 6384"/>
                <a:gd name="T103" fmla="*/ 1987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84" h="2020">
                  <a:moveTo>
                    <a:pt x="6370" y="1433"/>
                  </a:moveTo>
                  <a:cubicBezTo>
                    <a:pt x="6384" y="1350"/>
                    <a:pt x="6384" y="1289"/>
                    <a:pt x="6384" y="1244"/>
                  </a:cubicBezTo>
                  <a:cubicBezTo>
                    <a:pt x="6384" y="914"/>
                    <a:pt x="6121" y="662"/>
                    <a:pt x="5785" y="662"/>
                  </a:cubicBezTo>
                  <a:cubicBezTo>
                    <a:pt x="5378" y="662"/>
                    <a:pt x="5148" y="953"/>
                    <a:pt x="5148" y="1341"/>
                  </a:cubicBezTo>
                  <a:cubicBezTo>
                    <a:pt x="5148" y="1721"/>
                    <a:pt x="5358" y="2020"/>
                    <a:pt x="5794" y="2020"/>
                  </a:cubicBezTo>
                  <a:cubicBezTo>
                    <a:pt x="6124" y="2020"/>
                    <a:pt x="6337" y="1821"/>
                    <a:pt x="6373" y="1599"/>
                  </a:cubicBezTo>
                  <a:cubicBezTo>
                    <a:pt x="6068" y="1599"/>
                    <a:pt x="6068" y="1599"/>
                    <a:pt x="6068" y="1599"/>
                  </a:cubicBezTo>
                  <a:cubicBezTo>
                    <a:pt x="6032" y="1691"/>
                    <a:pt x="5966" y="1768"/>
                    <a:pt x="5794" y="1768"/>
                  </a:cubicBezTo>
                  <a:cubicBezTo>
                    <a:pt x="5541" y="1768"/>
                    <a:pt x="5461" y="1618"/>
                    <a:pt x="5447" y="1433"/>
                  </a:cubicBezTo>
                  <a:lnTo>
                    <a:pt x="6370" y="1433"/>
                  </a:lnTo>
                  <a:close/>
                  <a:moveTo>
                    <a:pt x="5777" y="889"/>
                  </a:moveTo>
                  <a:cubicBezTo>
                    <a:pt x="5960" y="889"/>
                    <a:pt x="6090" y="1011"/>
                    <a:pt x="6090" y="1208"/>
                  </a:cubicBezTo>
                  <a:cubicBezTo>
                    <a:pt x="5447" y="1208"/>
                    <a:pt x="5447" y="1208"/>
                    <a:pt x="5447" y="1208"/>
                  </a:cubicBezTo>
                  <a:cubicBezTo>
                    <a:pt x="5447" y="998"/>
                    <a:pt x="5591" y="889"/>
                    <a:pt x="5777" y="889"/>
                  </a:cubicBezTo>
                  <a:moveTo>
                    <a:pt x="3648" y="1987"/>
                  </a:moveTo>
                  <a:cubicBezTo>
                    <a:pt x="3950" y="1987"/>
                    <a:pt x="3950" y="1987"/>
                    <a:pt x="3950" y="1987"/>
                  </a:cubicBezTo>
                  <a:cubicBezTo>
                    <a:pt x="3950" y="1319"/>
                    <a:pt x="3950" y="1319"/>
                    <a:pt x="3950" y="1319"/>
                  </a:cubicBezTo>
                  <a:cubicBezTo>
                    <a:pt x="3950" y="1097"/>
                    <a:pt x="4050" y="928"/>
                    <a:pt x="4261" y="928"/>
                  </a:cubicBezTo>
                  <a:cubicBezTo>
                    <a:pt x="4477" y="928"/>
                    <a:pt x="4541" y="1097"/>
                    <a:pt x="4541" y="1319"/>
                  </a:cubicBezTo>
                  <a:cubicBezTo>
                    <a:pt x="4541" y="1987"/>
                    <a:pt x="4541" y="1987"/>
                    <a:pt x="4541" y="1987"/>
                  </a:cubicBezTo>
                  <a:cubicBezTo>
                    <a:pt x="4843" y="1987"/>
                    <a:pt x="4843" y="1987"/>
                    <a:pt x="4843" y="1987"/>
                  </a:cubicBezTo>
                  <a:cubicBezTo>
                    <a:pt x="4843" y="1219"/>
                    <a:pt x="4843" y="1219"/>
                    <a:pt x="4843" y="1219"/>
                  </a:cubicBezTo>
                  <a:cubicBezTo>
                    <a:pt x="4843" y="1042"/>
                    <a:pt x="4823" y="934"/>
                    <a:pt x="4760" y="837"/>
                  </a:cubicBezTo>
                  <a:cubicBezTo>
                    <a:pt x="4688" y="729"/>
                    <a:pt x="4557" y="662"/>
                    <a:pt x="4372" y="662"/>
                  </a:cubicBezTo>
                  <a:cubicBezTo>
                    <a:pt x="4180" y="662"/>
                    <a:pt x="4031" y="737"/>
                    <a:pt x="3950" y="876"/>
                  </a:cubicBezTo>
                  <a:cubicBezTo>
                    <a:pt x="3950" y="695"/>
                    <a:pt x="3950" y="695"/>
                    <a:pt x="3950" y="695"/>
                  </a:cubicBezTo>
                  <a:cubicBezTo>
                    <a:pt x="3648" y="695"/>
                    <a:pt x="3648" y="695"/>
                    <a:pt x="3648" y="695"/>
                  </a:cubicBezTo>
                  <a:lnTo>
                    <a:pt x="3648" y="1987"/>
                  </a:lnTo>
                  <a:close/>
                  <a:moveTo>
                    <a:pt x="2855" y="224"/>
                  </a:moveTo>
                  <a:cubicBezTo>
                    <a:pt x="2855" y="346"/>
                    <a:pt x="2955" y="446"/>
                    <a:pt x="3077" y="446"/>
                  </a:cubicBezTo>
                  <a:cubicBezTo>
                    <a:pt x="3202" y="446"/>
                    <a:pt x="3302" y="346"/>
                    <a:pt x="3302" y="224"/>
                  </a:cubicBezTo>
                  <a:cubicBezTo>
                    <a:pt x="3302" y="99"/>
                    <a:pt x="3202" y="0"/>
                    <a:pt x="3077" y="0"/>
                  </a:cubicBezTo>
                  <a:cubicBezTo>
                    <a:pt x="2955" y="0"/>
                    <a:pt x="2855" y="99"/>
                    <a:pt x="2855" y="224"/>
                  </a:cubicBezTo>
                  <a:moveTo>
                    <a:pt x="2927" y="1987"/>
                  </a:moveTo>
                  <a:cubicBezTo>
                    <a:pt x="3229" y="1987"/>
                    <a:pt x="3229" y="1987"/>
                    <a:pt x="3229" y="1987"/>
                  </a:cubicBezTo>
                  <a:cubicBezTo>
                    <a:pt x="3229" y="695"/>
                    <a:pt x="3229" y="695"/>
                    <a:pt x="3229" y="695"/>
                  </a:cubicBezTo>
                  <a:cubicBezTo>
                    <a:pt x="2927" y="695"/>
                    <a:pt x="2927" y="695"/>
                    <a:pt x="2927" y="695"/>
                  </a:cubicBezTo>
                  <a:lnTo>
                    <a:pt x="2927" y="1987"/>
                  </a:lnTo>
                  <a:close/>
                  <a:moveTo>
                    <a:pt x="1796" y="1987"/>
                  </a:moveTo>
                  <a:cubicBezTo>
                    <a:pt x="2026" y="1987"/>
                    <a:pt x="2026" y="1987"/>
                    <a:pt x="2026" y="1987"/>
                  </a:cubicBezTo>
                  <a:cubicBezTo>
                    <a:pt x="2697" y="47"/>
                    <a:pt x="2697" y="47"/>
                    <a:pt x="2697" y="47"/>
                  </a:cubicBezTo>
                  <a:cubicBezTo>
                    <a:pt x="2362" y="47"/>
                    <a:pt x="2362" y="47"/>
                    <a:pt x="2362" y="47"/>
                  </a:cubicBezTo>
                  <a:cubicBezTo>
                    <a:pt x="1916" y="1430"/>
                    <a:pt x="1916" y="1430"/>
                    <a:pt x="1916" y="1430"/>
                  </a:cubicBezTo>
                  <a:cubicBezTo>
                    <a:pt x="1466" y="47"/>
                    <a:pt x="1466" y="47"/>
                    <a:pt x="1466" y="47"/>
                  </a:cubicBezTo>
                  <a:cubicBezTo>
                    <a:pt x="1231" y="47"/>
                    <a:pt x="1231" y="47"/>
                    <a:pt x="1231" y="47"/>
                  </a:cubicBezTo>
                  <a:cubicBezTo>
                    <a:pt x="782" y="1430"/>
                    <a:pt x="782" y="1430"/>
                    <a:pt x="782" y="1430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71" y="1987"/>
                    <a:pt x="671" y="1987"/>
                    <a:pt x="671" y="1987"/>
                  </a:cubicBezTo>
                  <a:cubicBezTo>
                    <a:pt x="901" y="1987"/>
                    <a:pt x="901" y="1987"/>
                    <a:pt x="901" y="1987"/>
                  </a:cubicBezTo>
                  <a:cubicBezTo>
                    <a:pt x="1350" y="604"/>
                    <a:pt x="1350" y="604"/>
                    <a:pt x="1350" y="604"/>
                  </a:cubicBezTo>
                  <a:lnTo>
                    <a:pt x="1796" y="19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6287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AC330A2-8D1E-4813-942A-E5BD549A21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0062" y="1719262"/>
            <a:ext cx="3500437" cy="4176713"/>
          </a:xfrm>
          <a:solidFill>
            <a:schemeClr val="tx1">
              <a:lumMod val="50000"/>
              <a:lumOff val="50000"/>
            </a:schemeClr>
          </a:solidFill>
        </p:spPr>
        <p:txBody>
          <a:bodyPr lIns="180000" tIns="180000" rIns="180000" bIns="18000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Wine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2203" y="1600200"/>
            <a:ext cx="3646885" cy="4576763"/>
          </a:xfrm>
        </p:spPr>
        <p:txBody>
          <a:bodyPr numCol="1" spcCol="28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There are five type styles in the template, available as List Levels. Press the Increase / Decrease button in the paragraph section of the home ribbon to move through the styles.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6218DDF-7ECC-4104-B491-F483F6A5A6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00" y="1719262"/>
            <a:ext cx="3500437" cy="4176713"/>
          </a:xfrm>
          <a:solidFill>
            <a:schemeClr val="tx1">
              <a:lumMod val="50000"/>
              <a:lumOff val="50000"/>
            </a:schemeClr>
          </a:solidFill>
        </p:spPr>
        <p:txBody>
          <a:bodyPr lIns="180000" tIns="180000" rIns="180000" bIns="18000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41CFFEC-B6BE-4D5A-A50C-F1ECD4CAA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5035" y="6287682"/>
            <a:ext cx="11057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9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Wine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2203" y="1600200"/>
            <a:ext cx="5423297" cy="4576763"/>
          </a:xfrm>
        </p:spPr>
        <p:txBody>
          <a:bodyPr numCol="1" spcCol="28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There are five type styles in the template, available as List Levels. Press the Increase / Decrease button in the paragraph section of the home ribbon to move through the styles.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212AA4-2BAF-407B-B0A2-054C6E7E3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023327-8624-4D92-86E9-3C33984D5E5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24588" y="1719263"/>
            <a:ext cx="5395912" cy="41767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on the relevant icon at the </a:t>
            </a:r>
            <a:r>
              <a:rPr lang="en-US" dirty="0" err="1"/>
              <a:t>centre</a:t>
            </a:r>
            <a:r>
              <a:rPr lang="en-US" dirty="0"/>
              <a:t> of the placeholder to add a: Table / Chart / SmartArt / Image / Media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5035" y="6287682"/>
            <a:ext cx="11057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6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Object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on the relevant icon at the </a:t>
            </a:r>
            <a:r>
              <a:rPr lang="en-US" dirty="0" err="1"/>
              <a:t>centre</a:t>
            </a:r>
            <a:r>
              <a:rPr lang="en-US" dirty="0"/>
              <a:t> of the placeholder to add a: Table / Chart / SmartArt / Image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Wine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75035" y="6287682"/>
            <a:ext cx="11057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5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-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6525" y="1247776"/>
            <a:ext cx="6833288" cy="3281364"/>
          </a:xfrm>
        </p:spPr>
        <p:txBody>
          <a:bodyPr anchor="ctr" anchorCtr="0"/>
          <a:lstStyle>
            <a:lvl1pPr algn="ctr">
              <a:lnSpc>
                <a:spcPct val="92000"/>
              </a:lnSpc>
              <a:defRPr sz="4500" b="0"/>
            </a:lvl1pPr>
          </a:lstStyle>
          <a:p>
            <a:r>
              <a:rPr lang="en-US" dirty="0"/>
              <a:t>Click to add large pull-out text or quote</a:t>
            </a:r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34F0D7D-43B9-4129-A7A1-A6B5BDE0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Wine Australia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D4A050A-7E84-43B6-A44A-CC039A60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75035" y="6287682"/>
            <a:ext cx="11057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5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-out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CA727F-77E6-4625-B292-E29FAB6B4F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lIns="180000" tIns="180000" rIns="180000" bIns="18000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6525" y="1247776"/>
            <a:ext cx="6833288" cy="3281364"/>
          </a:xfrm>
        </p:spPr>
        <p:txBody>
          <a:bodyPr anchor="ctr" anchorCtr="0"/>
          <a:lstStyle>
            <a:lvl1pPr algn="ctr">
              <a:lnSpc>
                <a:spcPct val="92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large pull-out text or quote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81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Wine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2203" y="1600200"/>
            <a:ext cx="11226195" cy="4576763"/>
          </a:xfrm>
        </p:spPr>
        <p:txBody>
          <a:bodyPr numCol="2" spcCol="28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To add a new slide, or reformat a sample slide, select ‘Home \ New Slide’.</a:t>
            </a:r>
          </a:p>
          <a:p>
            <a:pPr lvl="0"/>
            <a:r>
              <a:rPr lang="en-US" dirty="0"/>
              <a:t>There are five type styles in the template, available as List Levels. Press the Increase / Decrease button in the paragraph section of the home ribbon to move through the styles.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59A21-1E06-4EE6-8122-4A448A150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slide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5035" y="6287682"/>
            <a:ext cx="11057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2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Wine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2203" y="1600200"/>
            <a:ext cx="11226195" cy="4576763"/>
          </a:xfrm>
        </p:spPr>
        <p:txBody>
          <a:bodyPr numCol="3" spcCol="28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There are five type styles in the template, available as List Levels. Press the Increase / Decrease button in the paragraph section of the home ribbon to move through the styles.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59A21-1E06-4EE6-8122-4A448A150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column slide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5035" y="6287682"/>
            <a:ext cx="11057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69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AC330A2-8D1E-4813-942A-E5BD549A21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600" y="0"/>
            <a:ext cx="60984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lIns="180000" tIns="180000" rIns="180000" bIns="18000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203" y="483433"/>
            <a:ext cx="5328000" cy="9331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Wine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2203" y="1600200"/>
            <a:ext cx="5328000" cy="4576763"/>
          </a:xfrm>
        </p:spPr>
        <p:txBody>
          <a:bodyPr numCol="1" spcCol="28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There are five type styles in the template, available as List Levels. Press the Increase / Decrease button in the paragraph section of the home ribbon to move through the available styles.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5035" y="6287682"/>
            <a:ext cx="5235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2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AC330A2-8D1E-4813-942A-E5BD549A21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99" y="0"/>
            <a:ext cx="60984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lIns="180000" tIns="180000" rIns="180000" bIns="18000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0" y="1600200"/>
            <a:ext cx="5326648" cy="4576763"/>
          </a:xfrm>
        </p:spPr>
        <p:txBody>
          <a:bodyPr numCol="1" spcCol="28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There are five type styles in the template, available as List Levels. Press the Increase / Decrease button in the paragraph section of the home ribbon to move through the available styles.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286E80-803D-4DA5-BA3F-9B1890392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0" y="483433"/>
            <a:ext cx="5326648" cy="9331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381750" y="6287682"/>
            <a:ext cx="52509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5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AC330A2-8D1E-4813-942A-E5BD549A21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4588" y="1719262"/>
            <a:ext cx="5395912" cy="4176713"/>
          </a:xfrm>
          <a:solidFill>
            <a:schemeClr val="tx1">
              <a:lumMod val="50000"/>
              <a:lumOff val="50000"/>
            </a:schemeClr>
          </a:solidFill>
        </p:spPr>
        <p:txBody>
          <a:bodyPr lIns="180000" tIns="180000" rIns="180000" bIns="18000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Wine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2203" y="1600200"/>
            <a:ext cx="5423297" cy="4576763"/>
          </a:xfrm>
        </p:spPr>
        <p:txBody>
          <a:bodyPr numCol="1" spcCol="28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There are five type styles in the template, available as List Levels. Press the Increase / Decrease button in the paragraph section of the home ribbon to move through the styles.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212AA4-2BAF-407B-B0A2-054C6E7E3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5035" y="6287682"/>
            <a:ext cx="11057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8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AC330A2-8D1E-4813-942A-E5BD549A21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4588" y="1466850"/>
            <a:ext cx="5395912" cy="4429125"/>
          </a:xfrm>
          <a:solidFill>
            <a:schemeClr val="tx1">
              <a:lumMod val="50000"/>
              <a:lumOff val="50000"/>
            </a:schemeClr>
          </a:solidFill>
        </p:spPr>
        <p:txBody>
          <a:bodyPr lIns="180000" tIns="180000" rIns="180000" bIns="180000"/>
          <a:lstStyle>
            <a:lvl1pPr rtl="0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Wine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B0259E-F429-4AC6-AA48-B32B93700A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1" y="1466850"/>
            <a:ext cx="5395912" cy="4429125"/>
          </a:xfrm>
          <a:solidFill>
            <a:schemeClr val="tx1">
              <a:lumMod val="50000"/>
              <a:lumOff val="50000"/>
            </a:schemeClr>
          </a:solidFill>
        </p:spPr>
        <p:txBody>
          <a:bodyPr lIns="180000" tIns="180000" rIns="180000" bIns="180000"/>
          <a:lstStyle>
            <a:lvl1pPr rtl="0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56D829-E00D-4F7A-8902-761A3F5FF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5035" y="6287682"/>
            <a:ext cx="11057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6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203" y="483433"/>
            <a:ext cx="11226195" cy="9331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203" y="1600200"/>
            <a:ext cx="11226195" cy="4446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05568" y="6356351"/>
            <a:ext cx="1007871" cy="269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ADDC5BC-C880-B34C-880C-8E688EBEF932}" type="datetime1">
              <a:rPr lang="en-AU" smtClean="0"/>
              <a:t>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203" y="6356350"/>
            <a:ext cx="9523364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Wine Australia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3440" y="6298852"/>
            <a:ext cx="694958" cy="327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47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2000"/>
        </a:spcBef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600"/>
        </a:spcBef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17000"/>
        </a:lnSpc>
        <a:spcBef>
          <a:spcPts val="600"/>
        </a:spcBef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0" algn="l" defTabSz="914400" rtl="0" eaLnBrk="1" latinLnBrk="0" hangingPunct="1">
        <a:lnSpc>
          <a:spcPct val="117000"/>
        </a:lnSpc>
        <a:spcBef>
          <a:spcPts val="600"/>
        </a:spcBef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7000"/>
        </a:lnSpc>
        <a:spcBef>
          <a:spcPts val="600"/>
        </a:spcBef>
        <a:buFont typeface="Verdana" panose="020B0604030504040204" pitchFamily="34" charset="0"/>
        <a:buChar char="–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0" algn="l" defTabSz="914400" rtl="0" eaLnBrk="1" latinLnBrk="0" hangingPunct="1">
        <a:lnSpc>
          <a:spcPct val="117000"/>
        </a:lnSpc>
        <a:spcBef>
          <a:spcPts val="600"/>
        </a:spcBef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600"/>
        </a:spcBef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600"/>
        </a:spcBef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600"/>
        </a:spcBef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eaustralia.com/news/articles/know-your-sulphite-limit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wineaustralia.com/news/articles/label-alcohol-tolerance-by-marke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C90113-E9E6-4A73-8D5D-C7B8F18DB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8100" y="735150"/>
            <a:ext cx="3638550" cy="2825750"/>
          </a:xfrm>
        </p:spPr>
        <p:txBody>
          <a:bodyPr/>
          <a:lstStyle/>
          <a:p>
            <a:r>
              <a:rPr lang="en-GB" dirty="0"/>
              <a:t>ECONOMIC SUSTAINABILITY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Breaking Down Trade Barriers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7769F9B-23CE-4CB7-BAC9-9D88E4F9A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100" y="3727450"/>
            <a:ext cx="3638550" cy="17478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Rachel Triggs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General Counsel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Wine Australia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FIVS, Hawaii, October 2018</a:t>
            </a:r>
          </a:p>
        </p:txBody>
      </p:sp>
    </p:spTree>
    <p:extLst>
      <p:ext uri="{BB962C8B-B14F-4D97-AF65-F5344CB8AC3E}">
        <p14:creationId xmlns:p14="http://schemas.microsoft.com/office/powerpoint/2010/main" val="260825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5" y="488516"/>
            <a:ext cx="4939868" cy="9258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074" y="2438401"/>
            <a:ext cx="4939867" cy="3785419"/>
          </a:xfrm>
        </p:spPr>
        <p:txBody>
          <a:bodyPr>
            <a:normAutofit/>
          </a:bodyPr>
          <a:lstStyle/>
          <a:p>
            <a:endParaRPr lang="en-AU" dirty="0"/>
          </a:p>
          <a:p>
            <a:pPr lvl="1"/>
            <a:endParaRPr lang="en-US" sz="1700" dirty="0">
              <a:latin typeface="GT Walsheim Office" panose="02000503030000020003" pitchFamily="2" charset="0"/>
            </a:endParaRPr>
          </a:p>
          <a:p>
            <a:pPr lvl="1"/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149282" y="6356351"/>
            <a:ext cx="890069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4696CC5-6DF4-A34D-A009-4D62A021EC64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3A9D9-F7DC-47FD-9E85-99B9668E32C0}"/>
              </a:ext>
            </a:extLst>
          </p:cNvPr>
          <p:cNvSpPr txBox="1"/>
          <p:nvPr/>
        </p:nvSpPr>
        <p:spPr>
          <a:xfrm>
            <a:off x="682336" y="1678488"/>
            <a:ext cx="52255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en-AU" dirty="0"/>
              <a:t>What are the current and the emerging non-tariff impediments to international trade in wine?</a:t>
            </a:r>
          </a:p>
          <a:p>
            <a:endParaRPr lang="en-AU" dirty="0"/>
          </a:p>
          <a:p>
            <a:r>
              <a:rPr lang="en-AU" dirty="0"/>
              <a:t>How are key international organisations and industry bodies engaging?</a:t>
            </a:r>
          </a:p>
          <a:p>
            <a:endParaRPr lang="en-AU" dirty="0"/>
          </a:p>
          <a:p>
            <a:r>
              <a:rPr lang="en-AU" dirty="0"/>
              <a:t>What are the future areas for work?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8CDE63B4-D6AE-46BB-AF82-2389F769C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r="20385"/>
          <a:stretch>
            <a:fillRect/>
          </a:stretch>
        </p:blipFill>
        <p:spPr>
          <a:xfrm>
            <a:off x="6413467" y="11410"/>
            <a:ext cx="5778533" cy="62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36E9D-0919-426B-971D-574F2A286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000" y="1416570"/>
            <a:ext cx="10692398" cy="4471635"/>
          </a:xfrm>
        </p:spPr>
        <p:txBody>
          <a:bodyPr numCol="2"/>
          <a:lstStyle/>
          <a:p>
            <a:pPr marL="0" lvl="2" indent="0">
              <a:buNone/>
            </a:pPr>
            <a:r>
              <a:rPr lang="en-AU" sz="1600" dirty="0"/>
              <a:t>Permitted additives and processing aids</a:t>
            </a:r>
          </a:p>
          <a:p>
            <a:pPr lvl="2"/>
            <a:r>
              <a:rPr lang="en-AU" sz="1600" dirty="0"/>
              <a:t>Use of mannoproteins and pectins in China</a:t>
            </a:r>
          </a:p>
          <a:p>
            <a:pPr lvl="2"/>
            <a:r>
              <a:rPr lang="en-AU" sz="1600" dirty="0"/>
              <a:t>Copper sulphate in Japan</a:t>
            </a:r>
          </a:p>
          <a:p>
            <a:pPr lvl="2"/>
            <a:r>
              <a:rPr lang="en-AU" sz="1600" dirty="0"/>
              <a:t>China – new limit for Ochratoxin A (2ppb) (follows limits being imposed for manganese)</a:t>
            </a:r>
          </a:p>
          <a:p>
            <a:pPr lvl="2"/>
            <a:r>
              <a:rPr lang="en-AU" sz="1600" dirty="0"/>
              <a:t>Ascorbic acid in Korea (and China)</a:t>
            </a:r>
          </a:p>
          <a:p>
            <a:pPr lvl="2"/>
            <a:r>
              <a:rPr lang="en-AU" sz="1600" dirty="0"/>
              <a:t>Grape skin extract (various)</a:t>
            </a:r>
          </a:p>
          <a:p>
            <a:pPr marL="0" lvl="2" indent="0">
              <a:buNone/>
            </a:pPr>
            <a:r>
              <a:rPr lang="en-AU" sz="1600" dirty="0"/>
              <a:t>Differing MRLs</a:t>
            </a:r>
          </a:p>
          <a:p>
            <a:pPr marL="0" lvl="2" indent="0">
              <a:buNone/>
            </a:pPr>
            <a:r>
              <a:rPr lang="en-AU" sz="1600" dirty="0"/>
              <a:t>Differing rules on standard drinks labelling</a:t>
            </a:r>
          </a:p>
          <a:p>
            <a:pPr marL="0" lvl="2" indent="0">
              <a:buNone/>
            </a:pPr>
            <a:r>
              <a:rPr lang="en-AU" sz="1600" dirty="0"/>
              <a:t>Differing rules on ingredient listing and nutrition/calorie labelling</a:t>
            </a:r>
          </a:p>
          <a:p>
            <a:pPr marL="0" lvl="2" indent="0">
              <a:buNone/>
            </a:pPr>
            <a:r>
              <a:rPr lang="en-AU" sz="1600" dirty="0"/>
              <a:t>Differing rules relating to the use of multiple GIs</a:t>
            </a:r>
          </a:p>
          <a:p>
            <a:pPr marL="0" lvl="2" indent="0">
              <a:buNone/>
            </a:pPr>
            <a:r>
              <a:rPr lang="en-AU" sz="1600" dirty="0"/>
              <a:t>Differing rules relating to sustainability, organics and biodynamic</a:t>
            </a:r>
          </a:p>
          <a:p>
            <a:pPr marL="0" lvl="2" indent="0">
              <a:buNone/>
            </a:pPr>
            <a:r>
              <a:rPr lang="en-AU" sz="1600" dirty="0"/>
              <a:t>Mandatory health warnings</a:t>
            </a:r>
          </a:p>
          <a:p>
            <a:pPr marL="0" lvl="2" indent="0">
              <a:buNone/>
            </a:pPr>
            <a:r>
              <a:rPr lang="en-AU" sz="1600" dirty="0"/>
              <a:t>Sulphur dioxide limits</a:t>
            </a:r>
          </a:p>
          <a:p>
            <a:pPr marL="0" lvl="2" indent="0">
              <a:buNone/>
            </a:pPr>
            <a:r>
              <a:rPr lang="en-AU" sz="1600" dirty="0"/>
              <a:t>Alcohol tolerance differences</a:t>
            </a:r>
          </a:p>
          <a:p>
            <a:pPr marL="0" lvl="2" indent="0">
              <a:buNone/>
            </a:pPr>
            <a:r>
              <a:rPr lang="en-AU" sz="1600" dirty="0"/>
              <a:t>Sweetness indications</a:t>
            </a:r>
          </a:p>
          <a:p>
            <a:pPr marL="0" lvl="2" indent="0">
              <a:buNone/>
            </a:pPr>
            <a:r>
              <a:rPr lang="en-AU" sz="1600" dirty="0"/>
              <a:t>Differing MRLs</a:t>
            </a:r>
          </a:p>
          <a:p>
            <a:pPr marL="0" lvl="2" indent="0">
              <a:buNone/>
            </a:pPr>
            <a:r>
              <a:rPr lang="en-AU" sz="1600" dirty="0"/>
              <a:t>Archaic compositional requirements (e.g. sugar free extract)</a:t>
            </a:r>
          </a:p>
          <a:p>
            <a:pPr marL="0" lvl="2" indent="0">
              <a:buNone/>
            </a:pPr>
            <a:r>
              <a:rPr lang="en-AU" sz="1600" dirty="0"/>
              <a:t>Differing certification requirements</a:t>
            </a:r>
          </a:p>
          <a:p>
            <a:pPr marL="0" lvl="2" indent="0">
              <a:buNone/>
            </a:pPr>
            <a:r>
              <a:rPr lang="en-AU" sz="1600" dirty="0"/>
              <a:t>Use of protected terms that are also grape varietal names (Prosecco, Avola and Montepulciano)</a:t>
            </a:r>
          </a:p>
          <a:p>
            <a:pPr marL="0" lvl="2" indent="0">
              <a:buNone/>
            </a:pPr>
            <a:r>
              <a:rPr lang="en-AU" sz="1600" dirty="0"/>
              <a:t>Product ‘type’ designation - becoming more of an issue as a result of the recent proliferation of wine products, wine based beverages, fruit wine.</a:t>
            </a:r>
          </a:p>
          <a:p>
            <a:pPr marL="0" lvl="2" indent="0">
              <a:buNone/>
            </a:pPr>
            <a:endParaRPr lang="en-AU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7961E4-4845-49C5-B2FD-E85DA41A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86" y="483434"/>
            <a:ext cx="10808513" cy="663196"/>
          </a:xfrm>
        </p:spPr>
        <p:txBody>
          <a:bodyPr/>
          <a:lstStyle/>
          <a:p>
            <a:r>
              <a:rPr lang="en-AU" sz="2800" dirty="0"/>
              <a:t>Non-tariff Trade Barriers for wine (just a few)</a:t>
            </a:r>
          </a:p>
        </p:txBody>
      </p:sp>
    </p:spTree>
    <p:extLst>
      <p:ext uri="{BB962C8B-B14F-4D97-AF65-F5344CB8AC3E}">
        <p14:creationId xmlns:p14="http://schemas.microsoft.com/office/powerpoint/2010/main" val="32954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5CB16D-8059-4512-937F-689D3E34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498474"/>
            <a:ext cx="8543925" cy="2000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9AD26E-6CD8-44D8-A3E5-317E1BB2509F}"/>
              </a:ext>
            </a:extLst>
          </p:cNvPr>
          <p:cNvSpPr/>
          <p:nvPr/>
        </p:nvSpPr>
        <p:spPr>
          <a:xfrm>
            <a:off x="2549751" y="2802279"/>
            <a:ext cx="8543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  <a:hlinkClick r:id="rId3"/>
              </a:rPr>
              <a:t>https://www.wineaustralia.com/news/articles/know-your-sulphite-limits</a:t>
            </a: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B63AB-41FA-4197-B17F-0F7D8B67EC01}"/>
              </a:ext>
            </a:extLst>
          </p:cNvPr>
          <p:cNvSpPr/>
          <p:nvPr/>
        </p:nvSpPr>
        <p:spPr>
          <a:xfrm>
            <a:off x="2247331" y="5431968"/>
            <a:ext cx="884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tx2"/>
                </a:solidFill>
                <a:latin typeface="Calibri" panose="020F0502020204030204" pitchFamily="34" charset="0"/>
                <a:hlinkClick r:id="rId4"/>
              </a:rPr>
              <a:t>https://www.wineaustralia.com/news/articles/label-alcohol-tolerance-by-market</a:t>
            </a:r>
            <a:endParaRPr lang="en-AU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CD7A7-66DB-4C67-A954-F8834480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824" y="3710168"/>
            <a:ext cx="73723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6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498A3199-BBA3-4864-9190-65DFC1FBD0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" r="2" b="74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E3CA-B223-4F11-B56D-2BB3D6F2F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914400"/>
            <a:ext cx="6586489" cy="5309419"/>
          </a:xfrm>
        </p:spPr>
        <p:txBody>
          <a:bodyPr>
            <a:normAutofit fontScale="77500" lnSpcReduction="20000"/>
          </a:bodyPr>
          <a:lstStyle/>
          <a:p>
            <a:r>
              <a:rPr lang="en-AU" sz="2100" b="0" dirty="0"/>
              <a:t>Should there be a template wine agreement and if so what form should it take?</a:t>
            </a:r>
          </a:p>
          <a:p>
            <a:r>
              <a:rPr lang="en-AU" sz="2100" b="0" dirty="0"/>
              <a:t>Onerous certification and analysis requirements– how could and how should these be eliminated?</a:t>
            </a:r>
          </a:p>
          <a:p>
            <a:r>
              <a:rPr lang="en-AU" sz="2100" b="0" dirty="0"/>
              <a:t>Codex Alimentarius – how are we doing and can we do a better job?</a:t>
            </a:r>
          </a:p>
          <a:p>
            <a:r>
              <a:rPr lang="en-AU" sz="2100" b="0" dirty="0"/>
              <a:t>Copycat brands. What is being done and is there a role for FIVS?</a:t>
            </a:r>
          </a:p>
          <a:p>
            <a:r>
              <a:rPr lang="en-AU" sz="2100" b="0" dirty="0"/>
              <a:t>Anti-counterfeiting – is there a role for FIVS?</a:t>
            </a:r>
          </a:p>
          <a:p>
            <a:r>
              <a:rPr lang="en-AU" sz="2100" b="0" dirty="0"/>
              <a:t>Effect of Brexit, Chapter 22 and the classification of alcoholic beverages</a:t>
            </a:r>
          </a:p>
          <a:p>
            <a:r>
              <a:rPr lang="en-AU" sz="2100" b="0" dirty="0"/>
              <a:t>IP and GI initiatives (including dealing with GIs that are also grape varietal names)</a:t>
            </a:r>
          </a:p>
          <a:p>
            <a:r>
              <a:rPr lang="en-AU" sz="2100" b="0" dirty="0"/>
              <a:t>How do we go about eliminating or reducing trade barriers caused by restrictive additives and processing aids?</a:t>
            </a:r>
          </a:p>
          <a:p>
            <a:endParaRPr lang="en-AU" sz="1600" dirty="0"/>
          </a:p>
          <a:p>
            <a:endParaRPr lang="en-A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683DB-2862-4281-B6B2-14AAA0137128}"/>
              </a:ext>
            </a:extLst>
          </p:cNvPr>
          <p:cNvSpPr txBox="1"/>
          <p:nvPr/>
        </p:nvSpPr>
        <p:spPr>
          <a:xfrm>
            <a:off x="4965431" y="310419"/>
            <a:ext cx="625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4245715493"/>
      </p:ext>
    </p:extLst>
  </p:cSld>
  <p:clrMapOvr>
    <a:masterClrMapping/>
  </p:clrMapOvr>
</p:sld>
</file>

<file path=ppt/theme/theme1.xml><?xml version="1.0" encoding="utf-8"?>
<a:theme xmlns:a="http://schemas.openxmlformats.org/drawingml/2006/main" name="Wine Australia">
  <a:themeElements>
    <a:clrScheme name="Custom 5">
      <a:dk1>
        <a:srgbClr val="000000"/>
      </a:dk1>
      <a:lt1>
        <a:srgbClr val="FFFFFF"/>
      </a:lt1>
      <a:dk2>
        <a:srgbClr val="191B0E"/>
      </a:dk2>
      <a:lt2>
        <a:srgbClr val="D8D2C6"/>
      </a:lt2>
      <a:accent1>
        <a:srgbClr val="F1EC8E"/>
      </a:accent1>
      <a:accent2>
        <a:srgbClr val="D56327"/>
      </a:accent2>
      <a:accent3>
        <a:srgbClr val="317A5F"/>
      </a:accent3>
      <a:accent4>
        <a:srgbClr val="B4D7DD"/>
      </a:accent4>
      <a:accent5>
        <a:srgbClr val="FFFFFF"/>
      </a:accent5>
      <a:accent6>
        <a:srgbClr val="FFFFFF"/>
      </a:accent6>
      <a:hlink>
        <a:srgbClr val="000000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7099158-1F2C-F245-9A75-DE524C0759A3}" vid="{6F3FB9E6-370D-0D4A-832F-5F0634FCC8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WineAustralia_PPT_Blue</Template>
  <TotalTime>696</TotalTime>
  <Words>362</Words>
  <Application>Microsoft Office PowerPoint</Application>
  <PresentationFormat>Widescreen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GT Walsheim Office</vt:lpstr>
      <vt:lpstr>Verdana</vt:lpstr>
      <vt:lpstr>Wine Australia</vt:lpstr>
      <vt:lpstr>ECONOMIC SUSTAINABILITY  Breaking Down Trade Barriers</vt:lpstr>
      <vt:lpstr>Overview</vt:lpstr>
      <vt:lpstr>Non-tariff Trade Barriers for wine (just a few)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Triggs</dc:creator>
  <cp:lastModifiedBy>Rachel Triggs</cp:lastModifiedBy>
  <cp:revision>54</cp:revision>
  <dcterms:created xsi:type="dcterms:W3CDTF">2018-03-07T06:50:16Z</dcterms:created>
  <dcterms:modified xsi:type="dcterms:W3CDTF">2018-10-09T02:48:39Z</dcterms:modified>
</cp:coreProperties>
</file>