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9"/>
  </p:notesMasterIdLst>
  <p:handoutMasterIdLst>
    <p:handoutMasterId r:id="rId10"/>
  </p:handoutMasterIdLst>
  <p:sldIdLst>
    <p:sldId id="256" r:id="rId3"/>
    <p:sldId id="257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D454"/>
    <a:srgbClr val="F9D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1076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2088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29529C-88D5-4A58-B889-C2113B372E87}" type="datetimeFigureOut">
              <a:rPr lang="en-AU" smtClean="0"/>
              <a:t>26/11/2015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4CFFD7-13DA-4329-857E-CA9D892595D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0272205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684630-0729-4149-A510-53C4F03B2551}" type="datetimeFigureOut">
              <a:rPr lang="en-AU" smtClean="0"/>
              <a:t>26/11/2015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8FF0BF-277E-4FDB-B390-A2E8DEB168C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444335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APEC</a:t>
            </a:r>
            <a:r>
              <a:rPr lang="en-AU" baseline="0" dirty="0" smtClean="0"/>
              <a:t> accounts for 39% of the world’s population but 32% of the world’s wine consumption – this suggests there may be upside in wine consumption in the APEC region.  If APEC held a 39% share of wine consumption, that would equate to an additional 1.6 billion litres of wine sales.</a:t>
            </a:r>
          </a:p>
          <a:p>
            <a:r>
              <a:rPr lang="en-AU" baseline="0" dirty="0" smtClean="0"/>
              <a:t>APEC per capita consumption is at 2.8 litres per head trails the world average of 3.4 litres per head.</a:t>
            </a:r>
          </a:p>
          <a:p>
            <a:r>
              <a:rPr lang="en-AU" baseline="0" dirty="0" smtClean="0"/>
              <a:t>APEC economies import more wine than they export – 3.5 million litres v 2.4 million litres.  </a:t>
            </a:r>
          </a:p>
          <a:p>
            <a:r>
              <a:rPr lang="en-AU" baseline="0" dirty="0" smtClean="0"/>
              <a:t>Exports account for 31% of the wine produced by APEC – this is lower than the export share of world wine production of 41%.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8FF0BF-277E-4FDB-B390-A2E8DEB168CF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82861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Wine</a:t>
            </a:r>
            <a:r>
              <a:rPr lang="en-AU" baseline="0" dirty="0" smtClean="0"/>
              <a:t> imported by APEC economies totalled 3.5 billion litres in 2014.  The APEC share of world imports has grown from 29% in 2011 to 31% in 2014.  </a:t>
            </a:r>
          </a:p>
          <a:p>
            <a:r>
              <a:rPr lang="en-AU" baseline="0" dirty="0" smtClean="0"/>
              <a:t>90% of this volume in 2014 went to 6 economies: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baseline="0" dirty="0" smtClean="0"/>
              <a:t>The US with 33%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baseline="0" dirty="0" smtClean="0"/>
              <a:t>Russian Federation at 16%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baseline="0" dirty="0" smtClean="0"/>
              <a:t>Japan at 15%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baseline="0" dirty="0" smtClean="0"/>
              <a:t>Canada at 12%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baseline="0" dirty="0" smtClean="0"/>
              <a:t>People’s Republic of China at 11%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baseline="0" dirty="0" smtClean="0"/>
              <a:t>Australia with 3%.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baseline="0" dirty="0" smtClean="0"/>
              <a:t>The rest of the APEC economies account for 10%.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AU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AU" baseline="0" dirty="0" smtClean="0"/>
              <a:t>While total world wine imports grew 0.4% between 2011 and 2014, wine imported by APEC economies grew by 8% and the rest of the world declined by 3%.  Of the 21 APEC economies, 18 recorded growth in wine imports.  Of the 6 major wine importing economies in APEC, the strongest growth in imports over the period  was to Japan (up 16%), Australia (up 15%) and Canada (up 11%).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8FF0BF-277E-4FDB-B390-A2E8DEB168CF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038502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APEC economies</a:t>
            </a:r>
            <a:r>
              <a:rPr lang="en-AU" baseline="0" dirty="0" smtClean="0"/>
              <a:t> exported 2.4 billion litres of wine in 2014.  This APEC share of world wine exports has grown from 18% in 2011 to 20% in 2014.</a:t>
            </a:r>
          </a:p>
          <a:p>
            <a:r>
              <a:rPr lang="en-AU" baseline="0" dirty="0" smtClean="0"/>
              <a:t>92% of the wine exported from APEC came from 4 economies: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baseline="0" dirty="0" smtClean="0"/>
              <a:t>Chile (34%)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baseline="0" dirty="0" smtClean="0"/>
              <a:t>Australia (31%)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baseline="0" dirty="0" smtClean="0"/>
              <a:t>The United States (19%)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baseline="0" dirty="0" smtClean="0"/>
              <a:t>New Zealand (8%)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AU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AU" baseline="0" dirty="0" smtClean="0"/>
              <a:t>Wine production in each of the four major exporters increased during the period, showing each economy had more wine available to export.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AU" baseline="0" dirty="0" smtClean="0"/>
              <a:t>APEC  economies are driving growth in world wine exports.  Exports from APEC economies grew by 12% between 2011 and 2014 to reach 2.4 billion litres.  In comparison, wine exports from the rest of the world over the same period declined by 0.5%.  Wine exports grew from 14 of the 21 APEC economies.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AU" baseline="0" dirty="0" smtClean="0"/>
              <a:t>Exports from each of the 4 big APEC wine exporters grew over the period: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baseline="0" dirty="0" smtClean="0"/>
              <a:t>Chile up 21%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baseline="0" dirty="0" smtClean="0"/>
              <a:t>Australia up 2%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baseline="0" dirty="0" smtClean="0"/>
              <a:t>USA up 5%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baseline="0" dirty="0" smtClean="0"/>
              <a:t>NZ up 12%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AU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8FF0BF-277E-4FDB-B390-A2E8DEB168CF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415658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Half</a:t>
            </a:r>
            <a:r>
              <a:rPr lang="en-AU" baseline="0" dirty="0" smtClean="0"/>
              <a:t> the wine exported from APEC economies was destined for other APEC economies in 2014.  There are mixed results for the major four exporters: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baseline="0" dirty="0" smtClean="0"/>
              <a:t>New Zealand has the biggest exposure to APEC economies, with 61% of its exports destined for APEC markets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baseline="0" dirty="0" smtClean="0"/>
              <a:t>The US has the lowest exposure, with 36% shipped to APEC markets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baseline="0" dirty="0" smtClean="0"/>
              <a:t>Chile and Australia each ship around half its wine exports to APEC markets.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AU" baseline="0" dirty="0" smtClean="0"/>
              <a:t>The smaller exporters almost exclusively ship to APEC economies.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AU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AU" baseline="0" dirty="0" smtClean="0"/>
              <a:t>In conclusion, APEC economies have been increasing their share of wine trade around the world, taking share from other producers, particularly in Europe. 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8FF0BF-277E-4FDB-B390-A2E8DEB168CF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47642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</a:lstStyle>
          <a:p>
            <a:r>
              <a:rPr lang="en-US" smtClean="0"/>
              <a:t>APEC Wine Regulatory Forum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</a:lstStyle>
          <a:p>
            <a:r>
              <a:rPr lang="en-AU" dirty="0" smtClean="0"/>
              <a:t>Adelaide | Australia</a:t>
            </a:r>
            <a:endParaRPr lang="en-AU" dirty="0"/>
          </a:p>
        </p:txBody>
      </p:sp>
      <p:pic>
        <p:nvPicPr>
          <p:cNvPr id="5" name="Picture 2" descr="C:\Users\jessica.pater\AppData\Local\Microsoft\Windows\Temporary Internet Files\Content.Outlook\ADH3HQZ6\tyrells_vine_02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83" b="31448"/>
          <a:stretch/>
        </p:blipFill>
        <p:spPr bwMode="auto">
          <a:xfrm>
            <a:off x="0" y="2924944"/>
            <a:ext cx="9144000" cy="3332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7294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11166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4591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97429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91390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225740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497364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8008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75946"/>
            <a:ext cx="8229600" cy="854968"/>
          </a:xfrm>
        </p:spPr>
        <p:txBody>
          <a:bodyPr>
            <a:normAutofit/>
          </a:bodyPr>
          <a:lstStyle>
            <a:lvl1pPr>
              <a:defRPr sz="4000">
                <a:latin typeface="Gill Sans MT" panose="020B05020201040202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547936" y="6351165"/>
            <a:ext cx="215185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050" dirty="0" smtClean="0"/>
              <a:t>APEC Wine Regulatory Forum</a:t>
            </a:r>
            <a:endParaRPr lang="en-AU" sz="1050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467544" y="692696"/>
            <a:ext cx="8208912" cy="554461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8" name="Picture 7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961" y="38539"/>
            <a:ext cx="2055495" cy="636905"/>
          </a:xfrm>
          <a:prstGeom prst="rect">
            <a:avLst/>
          </a:prstGeom>
        </p:spPr>
      </p:pic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6668616" y="6359040"/>
            <a:ext cx="215185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1050" dirty="0" smtClean="0"/>
              <a:t>Adelaide | Australia</a:t>
            </a:r>
            <a:endParaRPr lang="en-AU" sz="1050" dirty="0"/>
          </a:p>
        </p:txBody>
      </p:sp>
    </p:spTree>
    <p:extLst>
      <p:ext uri="{BB962C8B-B14F-4D97-AF65-F5344CB8AC3E}">
        <p14:creationId xmlns:p14="http://schemas.microsoft.com/office/powerpoint/2010/main" val="284672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3528" y="6376243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Gill Sans MT" panose="020B0502020104020203" pitchFamily="34" charset="0"/>
              </a:defRPr>
            </a:lvl1pPr>
          </a:lstStyle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25259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3528" y="6376243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Gill Sans MT" panose="020B0502020104020203" pitchFamily="34" charset="0"/>
              </a:defRPr>
            </a:lvl1pPr>
          </a:lstStyle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92064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3528" y="6376243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Gill Sans MT" panose="020B0502020104020203" pitchFamily="34" charset="0"/>
              </a:defRPr>
            </a:lvl1pPr>
          </a:lstStyle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663558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3528" y="6376243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Gill Sans MT" panose="020B0502020104020203" pitchFamily="34" charset="0"/>
              </a:defRPr>
            </a:lvl1pPr>
          </a:lstStyle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449873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39690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724693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03249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r>
              <a:rPr lang="en-US" smtClean="0"/>
              <a:t>APEC Wine Regulatory Forum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r>
              <a:rPr lang="en-AU" dirty="0" smtClean="0"/>
              <a:t>Adelaide | Australia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15739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6967104" y="6384869"/>
            <a:ext cx="178136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dirty="0" smtClean="0"/>
              <a:t>Adelaide | Australia</a:t>
            </a:r>
            <a:endParaRPr lang="en-AU" dirty="0"/>
          </a:p>
        </p:txBody>
      </p:sp>
      <p:pic>
        <p:nvPicPr>
          <p:cNvPr id="2050" name="Picture 2" descr="C:\Users\jessica.pater\AppData\Local\Microsoft\Windows\Temporary Internet Files\Content.Outlook\ADH3HQZ6\tyrells_vine_02.jpg"/>
          <p:cNvPicPr>
            <a:picLocks noChangeAspect="1" noChangeArrowheads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83" b="31448"/>
          <a:stretch/>
        </p:blipFill>
        <p:spPr bwMode="auto">
          <a:xfrm>
            <a:off x="0" y="2924944"/>
            <a:ext cx="9144000" cy="3332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Gill Sans MT" panose="020B0502020104020203" pitchFamily="34" charset="0"/>
              </a:defRPr>
            </a:lvl1pPr>
          </a:lstStyle>
          <a:p>
            <a:r>
              <a:rPr lang="en-US" smtClean="0"/>
              <a:t>APEC Wine Regulatory Forum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2478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74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3" r:id="rId14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Gill Sans MT" panose="020B0502020104020203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6349508"/>
            <a:ext cx="22322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dirty="0" smtClean="0">
                <a:latin typeface="Gill Sans MT" panose="020B0502020104020203" pitchFamily="34" charset="0"/>
              </a:rPr>
              <a:t>APEC Wine Regulatory Forum</a:t>
            </a:r>
            <a:endParaRPr lang="en-AU" sz="1100" dirty="0">
              <a:latin typeface="Gill Sans MT" panose="020B05020201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16216" y="6350492"/>
            <a:ext cx="2232248" cy="287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100" dirty="0" smtClean="0">
                <a:latin typeface="Gill Sans MT" panose="020B0502020104020203" pitchFamily="34" charset="0"/>
              </a:rPr>
              <a:t>Adelaide | Australia</a:t>
            </a:r>
            <a:endParaRPr lang="en-AU" sz="1100" dirty="0">
              <a:latin typeface="Gill Sans MT" panose="020B0502020104020203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84213" y="404664"/>
            <a:ext cx="7772400" cy="187218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AU" dirty="0" smtClean="0"/>
              <a:t>  </a:t>
            </a:r>
            <a:r>
              <a:rPr lang="en-AU" sz="3200" dirty="0" smtClean="0">
                <a:latin typeface="Gill Sans MT" panose="020B0502020104020203" pitchFamily="34" charset="0"/>
              </a:rPr>
              <a:t>Wine Trade in the APEC region</a:t>
            </a:r>
          </a:p>
          <a:p>
            <a:pPr>
              <a:defRPr/>
            </a:pPr>
            <a:endParaRPr lang="en-AU" sz="1600" dirty="0">
              <a:latin typeface="Gill Sans MT" panose="020B0502020104020203" pitchFamily="34" charset="0"/>
            </a:endParaRPr>
          </a:p>
          <a:p>
            <a:pPr>
              <a:defRPr/>
            </a:pPr>
            <a:r>
              <a:rPr lang="en-AU" sz="1800" dirty="0" smtClean="0">
                <a:latin typeface="Gill Sans MT" panose="020B0502020104020203" pitchFamily="34" charset="0"/>
              </a:rPr>
              <a:t>Peter Bailey – Wine Australia</a:t>
            </a:r>
          </a:p>
          <a:p>
            <a:pPr>
              <a:defRPr/>
            </a:pPr>
            <a:r>
              <a:rPr lang="en-AU" sz="1800" dirty="0" smtClean="0">
                <a:latin typeface="Gill Sans MT" panose="020B0502020104020203" pitchFamily="34" charset="0"/>
              </a:rPr>
              <a:t>APEC WRF November 2015 | Adelaide Australia</a:t>
            </a:r>
            <a:r>
              <a:rPr lang="en-AU" sz="3200" dirty="0" smtClean="0">
                <a:latin typeface="Gill Sans MT" panose="020B0502020104020203" pitchFamily="34" charset="0"/>
              </a:rPr>
              <a:t/>
            </a:r>
            <a:br>
              <a:rPr lang="en-AU" sz="3200" dirty="0" smtClean="0">
                <a:latin typeface="Gill Sans MT" panose="020B0502020104020203" pitchFamily="34" charset="0"/>
              </a:rPr>
            </a:br>
            <a:endParaRPr lang="en-AU" sz="3200" dirty="0">
              <a:latin typeface="Gill Sans MT" panose="020B0502020104020203" pitchFamily="34" charset="0"/>
            </a:endParaRPr>
          </a:p>
        </p:txBody>
      </p:sp>
      <p:pic>
        <p:nvPicPr>
          <p:cNvPr id="10" name="Picture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9102" y="1916832"/>
            <a:ext cx="3185795" cy="986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33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200" dirty="0" smtClean="0"/>
              <a:t>Presentation Outline </a:t>
            </a:r>
            <a:endParaRPr lang="en-AU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2400" dirty="0" smtClean="0"/>
              <a:t>Content </a:t>
            </a:r>
          </a:p>
          <a:p>
            <a:pPr lvl="1"/>
            <a:r>
              <a:rPr lang="en-AU" sz="2000" dirty="0" smtClean="0"/>
              <a:t>APEC wine global context</a:t>
            </a:r>
          </a:p>
          <a:p>
            <a:pPr lvl="1"/>
            <a:r>
              <a:rPr lang="en-AU" sz="2000" dirty="0" smtClean="0"/>
              <a:t>APEC wine imports </a:t>
            </a:r>
          </a:p>
          <a:p>
            <a:pPr lvl="1"/>
            <a:r>
              <a:rPr lang="en-AU" sz="2000" dirty="0" smtClean="0"/>
              <a:t>APEC wine exports</a:t>
            </a:r>
          </a:p>
          <a:p>
            <a:pPr lvl="1"/>
            <a:r>
              <a:rPr lang="en-AU" sz="2000" dirty="0" smtClean="0"/>
              <a:t>Wine trade within APEC</a:t>
            </a: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3139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200" dirty="0" smtClean="0"/>
              <a:t>APEC wine global context</a:t>
            </a:r>
            <a:endParaRPr lang="en-AU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4354992"/>
              </p:ext>
            </p:extLst>
          </p:nvPr>
        </p:nvGraphicFramePr>
        <p:xfrm>
          <a:off x="539550" y="1600201"/>
          <a:ext cx="8064900" cy="25764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2980"/>
                <a:gridCol w="1612980"/>
                <a:gridCol w="1612980"/>
                <a:gridCol w="1612980"/>
                <a:gridCol w="1612980"/>
              </a:tblGrid>
              <a:tr h="346533">
                <a:tc>
                  <a:txBody>
                    <a:bodyPr/>
                    <a:lstStyle/>
                    <a:p>
                      <a:pPr algn="l" fontAlgn="b"/>
                      <a:r>
                        <a:rPr lang="en-A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Category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Measure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APEC </a:t>
                      </a:r>
                      <a:r>
                        <a:rPr lang="en-A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economies</a:t>
                      </a:r>
                      <a:endParaRPr lang="en-A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World total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APEC share</a:t>
                      </a:r>
                    </a:p>
                  </a:txBody>
                  <a:tcPr marL="9525" marR="9525" marT="9525" marB="0" anchor="b"/>
                </a:tc>
              </a:tr>
              <a:tr h="346533">
                <a:tc>
                  <a:txBody>
                    <a:bodyPr/>
                    <a:lstStyle/>
                    <a:p>
                      <a:pPr algn="l" fontAlgn="b"/>
                      <a:r>
                        <a:rPr lang="en-A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Population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billion people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39%</a:t>
                      </a:r>
                    </a:p>
                  </a:txBody>
                  <a:tcPr marL="9525" marR="9525" marT="9525" marB="0" anchor="b"/>
                </a:tc>
              </a:tr>
              <a:tr h="346533">
                <a:tc>
                  <a:txBody>
                    <a:bodyPr/>
                    <a:lstStyle/>
                    <a:p>
                      <a:pPr algn="l" fontAlgn="b"/>
                      <a:r>
                        <a:rPr lang="en-A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Wine consumption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billion litres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32%</a:t>
                      </a:r>
                    </a:p>
                  </a:txBody>
                  <a:tcPr marL="9525" marR="9525" marT="9525" marB="0" anchor="b"/>
                </a:tc>
              </a:tr>
              <a:tr h="469679">
                <a:tc>
                  <a:txBody>
                    <a:bodyPr/>
                    <a:lstStyle/>
                    <a:p>
                      <a:pPr algn="l" fontAlgn="b"/>
                      <a:r>
                        <a:rPr lang="en-A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 capita wine consumption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litres per capita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46533">
                <a:tc>
                  <a:txBody>
                    <a:bodyPr/>
                    <a:lstStyle/>
                    <a:p>
                      <a:pPr algn="l" fontAlgn="b"/>
                      <a:r>
                        <a:rPr lang="en-A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Wine imports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billion litres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31%</a:t>
                      </a:r>
                    </a:p>
                  </a:txBody>
                  <a:tcPr marL="9525" marR="9525" marT="9525" marB="0" anchor="b"/>
                </a:tc>
              </a:tr>
              <a:tr h="346533">
                <a:tc>
                  <a:txBody>
                    <a:bodyPr/>
                    <a:lstStyle/>
                    <a:p>
                      <a:pPr algn="l" fontAlgn="b"/>
                      <a:r>
                        <a:rPr lang="en-A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Wine exports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billion litres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20%</a:t>
                      </a:r>
                    </a:p>
                  </a:txBody>
                  <a:tcPr marL="9525" marR="9525" marT="9525" marB="0" anchor="b"/>
                </a:tc>
              </a:tr>
              <a:tr h="346533">
                <a:tc>
                  <a:txBody>
                    <a:bodyPr/>
                    <a:lstStyle/>
                    <a:p>
                      <a:pPr algn="l" fontAlgn="b"/>
                      <a:r>
                        <a:rPr lang="en-A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Wine production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billion litres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28.2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28%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79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200" dirty="0" smtClean="0"/>
              <a:t>APEC wine imports – 90% to 6 economies</a:t>
            </a:r>
            <a:endParaRPr lang="en-AU" sz="3200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732" y="1340768"/>
            <a:ext cx="7321942" cy="4785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03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200" dirty="0" smtClean="0"/>
              <a:t>APEC wine exports – 92% from 4 economies</a:t>
            </a:r>
            <a:endParaRPr lang="en-AU" sz="32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90" y="1307901"/>
            <a:ext cx="7432118" cy="4857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431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200" dirty="0" smtClean="0"/>
              <a:t>Wine trade within APEC</a:t>
            </a:r>
            <a:endParaRPr lang="en-AU" sz="3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732" y="1412776"/>
            <a:ext cx="7381830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7483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540</TotalTime>
  <Words>698</Words>
  <Application>Microsoft Office PowerPoint</Application>
  <PresentationFormat>On-screen Show (4:3)</PresentationFormat>
  <Paragraphs>92</Paragraphs>
  <Slides>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Office Theme</vt:lpstr>
      <vt:lpstr>Custom Design</vt:lpstr>
      <vt:lpstr>PowerPoint Presentation</vt:lpstr>
      <vt:lpstr>Presentation Outline </vt:lpstr>
      <vt:lpstr>APEC wine global context</vt:lpstr>
      <vt:lpstr>APEC wine imports – 90% to 6 economies</vt:lpstr>
      <vt:lpstr>APEC wine exports – 92% from 4 economies</vt:lpstr>
      <vt:lpstr>Wine trade within APEC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Pesenti, Sara</cp:lastModifiedBy>
  <cp:revision>31</cp:revision>
  <dcterms:created xsi:type="dcterms:W3CDTF">2015-10-09T04:37:08Z</dcterms:created>
  <dcterms:modified xsi:type="dcterms:W3CDTF">2015-11-26T03:39:26Z</dcterms:modified>
</cp:coreProperties>
</file>