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72" r:id="rId6"/>
    <p:sldId id="277" r:id="rId7"/>
    <p:sldId id="273" r:id="rId8"/>
    <p:sldId id="274" r:id="rId9"/>
    <p:sldId id="278" r:id="rId10"/>
    <p:sldId id="275" r:id="rId11"/>
    <p:sldId id="276" r:id="rId12"/>
    <p:sldId id="270"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90" y="28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zh-CN" altLang="en-US"/>
              <a:t>单击此处编辑母版标题样式</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304800" y="381000"/>
            <a:ext cx="7772400" cy="494284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zh-CN" altLang="en-US"/>
              <a:t>单击此处编辑母版标题样式</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8" name="Date Placeholder 7"/>
          <p:cNvSpPr>
            <a:spLocks noGrp="1"/>
          </p:cNvSpPr>
          <p:nvPr>
            <p:ph type="dt" sz="half" idx="10"/>
          </p:nvPr>
        </p:nvSpPr>
        <p:spPr/>
        <p:txBody>
          <a:bodyPr/>
          <a:lstStyle/>
          <a:p>
            <a:fld id="{530820CF-B880-4189-942D-D702A7CBA730}" type="datetimeFigureOut">
              <a:rPr lang="zh-CN" altLang="en-US" smtClean="0"/>
              <a:t>2017/10/18</a:t>
            </a:fld>
            <a:endParaRPr lang="zh-CN" altLang="en-US"/>
          </a:p>
        </p:txBody>
      </p:sp>
      <p:sp>
        <p:nvSpPr>
          <p:cNvPr id="9" name="Slide Number Placeholder 8"/>
          <p:cNvSpPr>
            <a:spLocks noGrp="1"/>
          </p:cNvSpPr>
          <p:nvPr>
            <p:ph type="sldNum" sz="quarter" idx="11"/>
          </p:nvPr>
        </p:nvSpPr>
        <p:spPr/>
        <p:txBody>
          <a:bodyPr/>
          <a:lstStyle/>
          <a:p>
            <a:fld id="{0C913308-F349-4B6D-A68A-DD1791B4A57B}" type="slidenum">
              <a:rPr lang="zh-CN" altLang="en-US" smtClean="0"/>
              <a:t>‹#›</a:t>
            </a:fld>
            <a:endParaRPr lang="zh-CN" altLang="en-US"/>
          </a:p>
        </p:txBody>
      </p:sp>
      <p:sp>
        <p:nvSpPr>
          <p:cNvPr id="10" name="Footer Placeholder 9"/>
          <p:cNvSpPr>
            <a:spLocks noGrp="1"/>
          </p:cNvSpPr>
          <p:nvPr>
            <p:ph type="ftr" sz="quarter" idx="12"/>
          </p:nvPr>
        </p:nvSpPr>
        <p:spPr/>
        <p:txBody>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C913308-F349-4B6D-A68A-DD1791B4A57B}" type="slidenum">
              <a:rPr lang="zh-CN" altLang="en-US" smtClean="0"/>
              <a:t>‹#›</a:t>
            </a:fld>
            <a:endParaRPr lang="zh-CN" alt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zh-CN" alt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30820CF-B880-4189-942D-D702A7CBA730}" type="datetimeFigureOut">
              <a:rPr lang="zh-CN" altLang="en-US" smtClean="0"/>
              <a:t>2017/10/18</a:t>
            </a:fld>
            <a:endParaRPr lang="zh-CN"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340768"/>
            <a:ext cx="7406640" cy="1688208"/>
          </a:xfrm>
        </p:spPr>
        <p:txBody>
          <a:bodyPr/>
          <a:lstStyle/>
          <a:p>
            <a:pPr algn="ctr"/>
            <a:r>
              <a:rPr lang="zh-CN" altLang="en-US" sz="3600" dirty="0">
                <a:solidFill>
                  <a:schemeClr val="tx1"/>
                </a:solidFill>
              </a:rPr>
              <a:t>进口葡萄酒监管情况</a:t>
            </a:r>
            <a:br>
              <a:rPr lang="en-US" altLang="zh-CN" sz="3600" dirty="0">
                <a:solidFill>
                  <a:schemeClr val="tx1"/>
                </a:solidFill>
              </a:rPr>
            </a:br>
            <a:r>
              <a:rPr lang="en-US" altLang="zh-CN" sz="3600" dirty="0">
                <a:solidFill>
                  <a:schemeClr val="tx1"/>
                </a:solidFill>
              </a:rPr>
              <a:t>THE SITUATION OF IMPORT WINE MANAGEMENT </a:t>
            </a:r>
            <a:endParaRPr lang="zh-CN" altLang="en-US" sz="3600" dirty="0">
              <a:solidFill>
                <a:schemeClr val="tx1"/>
              </a:solidFill>
            </a:endParaRPr>
          </a:p>
        </p:txBody>
      </p:sp>
      <p:sp>
        <p:nvSpPr>
          <p:cNvPr id="3" name="副标题 2"/>
          <p:cNvSpPr>
            <a:spLocks noGrp="1"/>
          </p:cNvSpPr>
          <p:nvPr>
            <p:ph type="subTitle" idx="1"/>
          </p:nvPr>
        </p:nvSpPr>
        <p:spPr>
          <a:xfrm>
            <a:off x="611560" y="3429000"/>
            <a:ext cx="7406640" cy="2808312"/>
          </a:xfrm>
        </p:spPr>
        <p:txBody>
          <a:bodyPr>
            <a:normAutofit/>
          </a:bodyPr>
          <a:lstStyle/>
          <a:p>
            <a:pPr algn="ctr">
              <a:lnSpc>
                <a:spcPct val="90000"/>
              </a:lnSpc>
              <a:defRPr/>
            </a:pPr>
            <a:r>
              <a:rPr lang="zh-CN" altLang="en-US" sz="2400" dirty="0">
                <a:solidFill>
                  <a:schemeClr val="tx1"/>
                </a:solidFill>
                <a:latin typeface="黑体" pitchFamily="49" charset="-122"/>
                <a:ea typeface="黑体" pitchFamily="49" charset="-122"/>
              </a:rPr>
              <a:t>中华人民共和国国家质量监督检验检疫总局</a:t>
            </a:r>
            <a:endParaRPr lang="en-US" altLang="zh-CN" sz="2400" dirty="0">
              <a:solidFill>
                <a:schemeClr val="tx1"/>
              </a:solidFill>
              <a:latin typeface="黑体" pitchFamily="49" charset="-122"/>
              <a:ea typeface="黑体" pitchFamily="49" charset="-122"/>
            </a:endParaRPr>
          </a:p>
          <a:p>
            <a:pPr algn="ctr">
              <a:lnSpc>
                <a:spcPct val="90000"/>
              </a:lnSpc>
              <a:defRPr/>
            </a:pPr>
            <a:r>
              <a:rPr lang="zh-CN" altLang="en-US" sz="2400" dirty="0">
                <a:solidFill>
                  <a:schemeClr val="tx1"/>
                </a:solidFill>
                <a:latin typeface="黑体" pitchFamily="49" charset="-122"/>
                <a:ea typeface="黑体" pitchFamily="49" charset="-122"/>
              </a:rPr>
              <a:t>进出口食品安全局</a:t>
            </a:r>
            <a:br>
              <a:rPr lang="en-US" altLang="zh-CN" sz="2400" dirty="0">
                <a:solidFill>
                  <a:schemeClr val="tx1"/>
                </a:solidFill>
                <a:latin typeface="黑体" pitchFamily="49" charset="-122"/>
                <a:ea typeface="黑体" pitchFamily="49" charset="-122"/>
              </a:rPr>
            </a:br>
            <a:r>
              <a:rPr lang="zh-CN" altLang="en-US" sz="2400" dirty="0">
                <a:solidFill>
                  <a:schemeClr val="tx1"/>
                </a:solidFill>
                <a:latin typeface="黑体" pitchFamily="49" charset="-122"/>
                <a:ea typeface="黑体" pitchFamily="49" charset="-122"/>
              </a:rPr>
              <a:t>王中岳</a:t>
            </a:r>
            <a:endParaRPr lang="en-US" altLang="zh-CN" sz="2400" dirty="0">
              <a:solidFill>
                <a:schemeClr val="tx1"/>
              </a:solidFill>
              <a:latin typeface="黑体" pitchFamily="49" charset="-122"/>
              <a:ea typeface="黑体" pitchFamily="49" charset="-122"/>
            </a:endParaRPr>
          </a:p>
          <a:p>
            <a:pPr algn="ctr">
              <a:lnSpc>
                <a:spcPct val="90000"/>
              </a:lnSpc>
              <a:defRPr/>
            </a:pPr>
            <a:r>
              <a:rPr lang="zh-CN" altLang="en-US" sz="2400" dirty="0">
                <a:solidFill>
                  <a:schemeClr val="tx1"/>
                </a:solidFill>
              </a:rPr>
              <a:t>General Administration of Quality Supervision, Inspection and Quarantine of the People's Republic of China</a:t>
            </a:r>
            <a:endParaRPr lang="en-US" altLang="zh-CN" sz="2400" dirty="0">
              <a:solidFill>
                <a:schemeClr val="tx1"/>
              </a:solidFill>
            </a:endParaRPr>
          </a:p>
          <a:p>
            <a:pPr algn="ctr">
              <a:lnSpc>
                <a:spcPct val="90000"/>
              </a:lnSpc>
              <a:defRPr/>
            </a:pPr>
            <a:r>
              <a:rPr lang="en-US" altLang="zh-CN" sz="2400" dirty="0">
                <a:solidFill>
                  <a:schemeClr val="tx1"/>
                </a:solidFill>
              </a:rPr>
              <a:t>Import &amp; Export Food Safety Bureau</a:t>
            </a:r>
          </a:p>
          <a:p>
            <a:pPr algn="ctr">
              <a:lnSpc>
                <a:spcPct val="90000"/>
              </a:lnSpc>
              <a:defRPr/>
            </a:pPr>
            <a:r>
              <a:rPr lang="en-US" altLang="zh-CN" sz="2400" dirty="0">
                <a:solidFill>
                  <a:schemeClr val="tx1"/>
                </a:solidFill>
              </a:rPr>
              <a:t>Mr.  Wang </a:t>
            </a:r>
            <a:r>
              <a:rPr lang="en-US" altLang="zh-CN" sz="2400" dirty="0" err="1">
                <a:solidFill>
                  <a:schemeClr val="tx1"/>
                </a:solidFill>
              </a:rPr>
              <a:t>Zhongyue</a:t>
            </a:r>
            <a:endParaRPr lang="zh-CN" altLang="en-US" sz="2400" dirty="0">
              <a:solidFill>
                <a:schemeClr val="tx1"/>
              </a:solidFill>
            </a:endParaRP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9515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solidFill>
                  <a:schemeClr val="tx1"/>
                </a:solidFill>
              </a:rPr>
              <a:t>4. </a:t>
            </a:r>
            <a:r>
              <a:rPr lang="zh-CN" altLang="en-US" sz="2800" dirty="0">
                <a:solidFill>
                  <a:schemeClr val="tx1"/>
                </a:solidFill>
              </a:rPr>
              <a:t>下一步打算 </a:t>
            </a:r>
            <a:r>
              <a:rPr lang="en-US" altLang="zh-CN" sz="2800" dirty="0">
                <a:solidFill>
                  <a:schemeClr val="tx1"/>
                </a:solidFill>
              </a:rPr>
              <a:t>Coming Approach</a:t>
            </a:r>
            <a:endParaRPr lang="zh-CN" altLang="en-US" sz="2800" dirty="0">
              <a:solidFill>
                <a:schemeClr val="tx1"/>
              </a:solidFill>
            </a:endParaRPr>
          </a:p>
        </p:txBody>
      </p:sp>
      <p:sp>
        <p:nvSpPr>
          <p:cNvPr id="3" name="副标题 2"/>
          <p:cNvSpPr>
            <a:spLocks noGrp="1"/>
          </p:cNvSpPr>
          <p:nvPr>
            <p:ph type="subTitle" idx="1"/>
          </p:nvPr>
        </p:nvSpPr>
        <p:spPr>
          <a:xfrm>
            <a:off x="611560" y="2420888"/>
            <a:ext cx="7406640" cy="3816424"/>
          </a:xfrm>
        </p:spPr>
        <p:txBody>
          <a:bodyPr>
            <a:normAutofit fontScale="92500" lnSpcReduction="10000"/>
          </a:bodyPr>
          <a:lstStyle/>
          <a:p>
            <a:r>
              <a:rPr lang="zh-CN" altLang="en-US" dirty="0">
                <a:solidFill>
                  <a:schemeClr val="tx1"/>
                </a:solidFill>
              </a:rPr>
              <a:t>（</a:t>
            </a:r>
            <a:r>
              <a:rPr lang="en-US" altLang="zh-CN" dirty="0">
                <a:solidFill>
                  <a:schemeClr val="tx1"/>
                </a:solidFill>
              </a:rPr>
              <a:t>1</a:t>
            </a:r>
            <a:r>
              <a:rPr lang="zh-CN" altLang="en-US" dirty="0">
                <a:solidFill>
                  <a:schemeClr val="tx1"/>
                </a:solidFill>
              </a:rPr>
              <a:t>）规范酒类证书。</a:t>
            </a:r>
            <a:endParaRPr lang="en-US" altLang="zh-CN" dirty="0">
              <a:solidFill>
                <a:schemeClr val="tx1"/>
              </a:solidFill>
            </a:endParaRPr>
          </a:p>
          <a:p>
            <a:r>
              <a:rPr lang="en-US" altLang="zh-CN" dirty="0">
                <a:solidFill>
                  <a:schemeClr val="tx1"/>
                </a:solidFill>
              </a:rPr>
              <a:t>To regulate the Certificate of alcoholic products</a:t>
            </a:r>
          </a:p>
          <a:p>
            <a:endParaRPr lang="en-US" altLang="zh-CN" dirty="0">
              <a:solidFill>
                <a:schemeClr val="tx1"/>
              </a:solidFill>
            </a:endParaRPr>
          </a:p>
          <a:p>
            <a:r>
              <a:rPr lang="zh-CN" altLang="en-US" dirty="0">
                <a:solidFill>
                  <a:schemeClr val="tx1"/>
                </a:solidFill>
              </a:rPr>
              <a:t>我们计划研究规范进口酒类证书，如要求须官方或官方授权机构签发有关证书，证书内容方面需包含生产及出口企业和收货人信息、酒类产品信息（名称、品牌、规格、灌装日期）、证书签发日期及有效期等。</a:t>
            </a:r>
            <a:endParaRPr lang="en-US" altLang="zh-CN" dirty="0">
              <a:solidFill>
                <a:schemeClr val="tx1"/>
              </a:solidFill>
            </a:endParaRPr>
          </a:p>
          <a:p>
            <a:r>
              <a:rPr lang="en-US" altLang="zh-CN" dirty="0">
                <a:solidFill>
                  <a:schemeClr val="tx1"/>
                </a:solidFill>
              </a:rPr>
              <a:t>We plan to study on regulating the Certificate of import alcoholic products, such as the requirements for the certificates to be issued by government agencies or government authorized agencies, the certificate should contain information of manufacturer, exporter and importer and products information (product name, brand, net weight, bottling date), date of issue and period of validity, etc.</a:t>
            </a: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0516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solidFill>
                  <a:schemeClr val="tx1"/>
                </a:solidFill>
              </a:rPr>
              <a:t>4. </a:t>
            </a:r>
            <a:r>
              <a:rPr lang="zh-CN" altLang="en-US" sz="2800" dirty="0">
                <a:solidFill>
                  <a:schemeClr val="tx1"/>
                </a:solidFill>
              </a:rPr>
              <a:t>下一步打算 </a:t>
            </a:r>
            <a:r>
              <a:rPr lang="en-US" altLang="zh-CN" sz="2800" dirty="0">
                <a:solidFill>
                  <a:schemeClr val="tx1"/>
                </a:solidFill>
              </a:rPr>
              <a:t>Coming Approach</a:t>
            </a:r>
            <a:endParaRPr lang="zh-CN" altLang="en-US" sz="2800" dirty="0"/>
          </a:p>
        </p:txBody>
      </p:sp>
      <p:sp>
        <p:nvSpPr>
          <p:cNvPr id="3" name="副标题 2"/>
          <p:cNvSpPr>
            <a:spLocks noGrp="1"/>
          </p:cNvSpPr>
          <p:nvPr>
            <p:ph type="subTitle" idx="1"/>
          </p:nvPr>
        </p:nvSpPr>
        <p:spPr>
          <a:xfrm>
            <a:off x="611560" y="2420888"/>
            <a:ext cx="7406640" cy="3816424"/>
          </a:xfrm>
        </p:spPr>
        <p:txBody>
          <a:bodyPr/>
          <a:lstStyle/>
          <a:p>
            <a:r>
              <a:rPr lang="zh-CN" altLang="en-US" dirty="0">
                <a:solidFill>
                  <a:schemeClr val="tx1"/>
                </a:solidFill>
              </a:rPr>
              <a:t>（</a:t>
            </a:r>
            <a:r>
              <a:rPr lang="en-US" altLang="zh-CN" dirty="0">
                <a:solidFill>
                  <a:schemeClr val="tx1"/>
                </a:solidFill>
              </a:rPr>
              <a:t>2</a:t>
            </a:r>
            <a:r>
              <a:rPr lang="zh-CN" altLang="en-US" dirty="0">
                <a:solidFill>
                  <a:schemeClr val="tx1"/>
                </a:solidFill>
              </a:rPr>
              <a:t>）要求提供生产工艺证明文件。</a:t>
            </a:r>
            <a:endParaRPr lang="en-US" altLang="zh-CN" dirty="0">
              <a:solidFill>
                <a:schemeClr val="tx1"/>
              </a:solidFill>
            </a:endParaRPr>
          </a:p>
          <a:p>
            <a:r>
              <a:rPr lang="en-US" altLang="zh-CN" dirty="0">
                <a:solidFill>
                  <a:schemeClr val="tx1"/>
                </a:solidFill>
              </a:rPr>
              <a:t>Requirement of providing the documents of production process.</a:t>
            </a:r>
          </a:p>
          <a:p>
            <a:endParaRPr lang="en-US" altLang="zh-CN" dirty="0">
              <a:solidFill>
                <a:schemeClr val="tx1"/>
              </a:solidFill>
            </a:endParaRPr>
          </a:p>
          <a:p>
            <a:r>
              <a:rPr lang="zh-CN" altLang="en-US" dirty="0">
                <a:solidFill>
                  <a:schemeClr val="tx1"/>
                </a:solidFill>
              </a:rPr>
              <a:t>为了保证进口葡萄酒中文标签标注信息的准确性，我们拟要求进口葡萄酒报检时需提供有关生产企业出具的生产工艺证明文件，列明葡萄酒生产过程中所使用的添加剂。</a:t>
            </a:r>
            <a:endParaRPr lang="en-US" altLang="zh-CN" dirty="0">
              <a:solidFill>
                <a:schemeClr val="tx1"/>
              </a:solidFill>
            </a:endParaRPr>
          </a:p>
          <a:p>
            <a:r>
              <a:rPr lang="en-US" altLang="zh-CN" dirty="0">
                <a:solidFill>
                  <a:schemeClr val="tx1"/>
                </a:solidFill>
              </a:rPr>
              <a:t>To make sure the accuracy of import wine’s Chinese </a:t>
            </a:r>
            <a:r>
              <a:rPr lang="en-US" altLang="zh-CN" dirty="0" err="1">
                <a:solidFill>
                  <a:schemeClr val="tx1"/>
                </a:solidFill>
              </a:rPr>
              <a:t>labelling</a:t>
            </a:r>
            <a:r>
              <a:rPr lang="en-US" altLang="zh-CN" dirty="0">
                <a:solidFill>
                  <a:schemeClr val="tx1"/>
                </a:solidFill>
              </a:rPr>
              <a:t>,  we plan to require importers to provide the documents of production process when </a:t>
            </a:r>
            <a:r>
              <a:rPr lang="en-US" altLang="zh-CN">
                <a:solidFill>
                  <a:schemeClr val="tx1"/>
                </a:solidFill>
              </a:rPr>
              <a:t>they apply </a:t>
            </a:r>
            <a:r>
              <a:rPr lang="en-US" altLang="zh-CN" dirty="0">
                <a:solidFill>
                  <a:schemeClr val="tx1"/>
                </a:solidFill>
              </a:rPr>
              <a:t>for inspection, to list all the additives used during the production of wines.</a:t>
            </a: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3515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491803" y="2996952"/>
            <a:ext cx="7406640" cy="2808312"/>
          </a:xfrm>
        </p:spPr>
        <p:txBody>
          <a:bodyPr/>
          <a:lstStyle/>
          <a:p>
            <a:pPr algn="ctr"/>
            <a:r>
              <a:rPr lang="zh-CN" altLang="en-US" sz="6600" dirty="0">
                <a:solidFill>
                  <a:schemeClr val="tx1"/>
                </a:solidFill>
              </a:rPr>
              <a:t>谢谢！</a:t>
            </a:r>
            <a:endParaRPr lang="en-US" altLang="zh-CN" sz="6600" dirty="0">
              <a:solidFill>
                <a:schemeClr val="tx1"/>
              </a:solidFill>
            </a:endParaRPr>
          </a:p>
          <a:p>
            <a:pPr algn="ctr"/>
            <a:r>
              <a:rPr lang="en-US" altLang="zh-CN" sz="6600" dirty="0">
                <a:solidFill>
                  <a:schemeClr val="tx1"/>
                </a:solidFill>
              </a:rPr>
              <a:t>Thanks!</a:t>
            </a:r>
          </a:p>
          <a:p>
            <a:endParaRPr lang="zh-CN" altLang="en-US" dirty="0">
              <a:solidFill>
                <a:schemeClr val="tx1"/>
              </a:solidFill>
            </a:endParaRP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051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611560" y="1700808"/>
            <a:ext cx="7406640" cy="4176464"/>
          </a:xfrm>
        </p:spPr>
        <p:txBody>
          <a:bodyPr/>
          <a:lstStyle/>
          <a:p>
            <a:r>
              <a:rPr lang="en-US" altLang="zh-CN" dirty="0">
                <a:solidFill>
                  <a:schemeClr val="tx1"/>
                </a:solidFill>
              </a:rPr>
              <a:t>1.    </a:t>
            </a:r>
            <a:r>
              <a:rPr lang="zh-CN" altLang="en-US" dirty="0">
                <a:solidFill>
                  <a:schemeClr val="tx1"/>
                </a:solidFill>
              </a:rPr>
              <a:t>中国葡萄酒进口情况</a:t>
            </a:r>
            <a:endParaRPr lang="en-US" altLang="zh-CN" dirty="0">
              <a:solidFill>
                <a:schemeClr val="tx1"/>
              </a:solidFill>
            </a:endParaRPr>
          </a:p>
          <a:p>
            <a:r>
              <a:rPr lang="en-US" altLang="zh-CN" dirty="0">
                <a:solidFill>
                  <a:schemeClr val="tx1"/>
                </a:solidFill>
              </a:rPr>
              <a:t>        Import wine’s situation of China </a:t>
            </a:r>
          </a:p>
          <a:p>
            <a:endParaRPr lang="en-US" altLang="zh-CN" dirty="0">
              <a:solidFill>
                <a:schemeClr val="tx1"/>
              </a:solidFill>
            </a:endParaRPr>
          </a:p>
          <a:p>
            <a:r>
              <a:rPr lang="en-US" altLang="zh-CN" dirty="0">
                <a:solidFill>
                  <a:schemeClr val="tx1"/>
                </a:solidFill>
              </a:rPr>
              <a:t>2.     </a:t>
            </a:r>
            <a:r>
              <a:rPr lang="zh-CN" altLang="en-US" dirty="0">
                <a:solidFill>
                  <a:schemeClr val="tx1"/>
                </a:solidFill>
              </a:rPr>
              <a:t>遇到的问题</a:t>
            </a:r>
            <a:endParaRPr lang="en-US" altLang="zh-CN" dirty="0">
              <a:solidFill>
                <a:schemeClr val="tx1"/>
              </a:solidFill>
            </a:endParaRPr>
          </a:p>
          <a:p>
            <a:r>
              <a:rPr lang="en-US" altLang="zh-CN" dirty="0">
                <a:solidFill>
                  <a:schemeClr val="tx1"/>
                </a:solidFill>
              </a:rPr>
              <a:t>         Outstanding issues</a:t>
            </a:r>
          </a:p>
          <a:p>
            <a:pPr marL="457200" indent="-457200">
              <a:buAutoNum type="arabicPeriod"/>
            </a:pPr>
            <a:endParaRPr lang="en-US" altLang="zh-CN" dirty="0">
              <a:solidFill>
                <a:schemeClr val="tx1"/>
              </a:solidFill>
            </a:endParaRPr>
          </a:p>
          <a:p>
            <a:r>
              <a:rPr lang="en-US" altLang="zh-CN" dirty="0">
                <a:solidFill>
                  <a:schemeClr val="tx1"/>
                </a:solidFill>
              </a:rPr>
              <a:t>3.     </a:t>
            </a:r>
            <a:r>
              <a:rPr lang="zh-CN" altLang="en-US" dirty="0">
                <a:solidFill>
                  <a:schemeClr val="tx1"/>
                </a:solidFill>
              </a:rPr>
              <a:t>一些建议</a:t>
            </a:r>
            <a:endParaRPr lang="en-US" altLang="zh-CN" dirty="0">
              <a:solidFill>
                <a:schemeClr val="tx1"/>
              </a:solidFill>
            </a:endParaRPr>
          </a:p>
          <a:p>
            <a:r>
              <a:rPr lang="en-US" altLang="zh-CN" dirty="0">
                <a:solidFill>
                  <a:schemeClr val="tx1"/>
                </a:solidFill>
              </a:rPr>
              <a:t>        Some advises</a:t>
            </a:r>
          </a:p>
          <a:p>
            <a:pPr marL="457200" indent="-457200">
              <a:buAutoNum type="arabicPeriod"/>
            </a:pPr>
            <a:endParaRPr lang="en-US" altLang="zh-CN" dirty="0">
              <a:solidFill>
                <a:schemeClr val="tx1"/>
              </a:solidFill>
            </a:endParaRPr>
          </a:p>
          <a:p>
            <a:pPr marL="457200" indent="-457200">
              <a:buAutoNum type="arabicPeriod" startAt="4"/>
            </a:pPr>
            <a:r>
              <a:rPr lang="zh-CN" altLang="en-US" dirty="0">
                <a:solidFill>
                  <a:schemeClr val="tx1"/>
                </a:solidFill>
              </a:rPr>
              <a:t>下一步打算</a:t>
            </a:r>
            <a:endParaRPr lang="en-US" altLang="zh-CN" dirty="0">
              <a:solidFill>
                <a:schemeClr val="tx1"/>
              </a:solidFill>
            </a:endParaRPr>
          </a:p>
          <a:p>
            <a:r>
              <a:rPr lang="en-US" altLang="zh-CN" dirty="0">
                <a:solidFill>
                  <a:schemeClr val="tx1"/>
                </a:solidFill>
              </a:rPr>
              <a:t>        Coming Approach</a:t>
            </a:r>
            <a:endParaRPr lang="zh-CN" altLang="en-US" dirty="0">
              <a:solidFill>
                <a:schemeClr val="tx1"/>
              </a:solidFill>
            </a:endParaRP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051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412776"/>
            <a:ext cx="7406640" cy="648072"/>
          </a:xfrm>
        </p:spPr>
        <p:txBody>
          <a:bodyPr/>
          <a:lstStyle/>
          <a:p>
            <a:r>
              <a:rPr lang="en-US" altLang="zh-CN" sz="2400" dirty="0"/>
              <a:t>1.</a:t>
            </a:r>
            <a:r>
              <a:rPr lang="en-US" altLang="zh-CN" sz="2400" dirty="0">
                <a:solidFill>
                  <a:schemeClr val="tx1"/>
                </a:solidFill>
              </a:rPr>
              <a:t> </a:t>
            </a:r>
            <a:r>
              <a:rPr lang="zh-CN" altLang="en-US" sz="2400" dirty="0">
                <a:solidFill>
                  <a:schemeClr val="tx1"/>
                </a:solidFill>
              </a:rPr>
              <a:t>中国进口葡萄酒情况 </a:t>
            </a:r>
            <a:r>
              <a:rPr lang="en-US" altLang="zh-CN" sz="2400" dirty="0">
                <a:solidFill>
                  <a:schemeClr val="tx1"/>
                </a:solidFill>
              </a:rPr>
              <a:t>Import wine’s situation of China </a:t>
            </a:r>
            <a:endParaRPr lang="zh-CN" altLang="en-US" sz="2400" dirty="0"/>
          </a:p>
        </p:txBody>
      </p:sp>
      <p:sp>
        <p:nvSpPr>
          <p:cNvPr id="3" name="副标题 2"/>
          <p:cNvSpPr>
            <a:spLocks noGrp="1"/>
          </p:cNvSpPr>
          <p:nvPr>
            <p:ph type="subTitle" idx="1"/>
          </p:nvPr>
        </p:nvSpPr>
        <p:spPr>
          <a:xfrm>
            <a:off x="611560" y="2107927"/>
            <a:ext cx="7406640" cy="4417417"/>
          </a:xfrm>
        </p:spPr>
        <p:txBody>
          <a:bodyPr>
            <a:normAutofit/>
          </a:bodyPr>
          <a:lstStyle/>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r>
              <a:rPr lang="zh-CN" altLang="en-US" dirty="0">
                <a:solidFill>
                  <a:schemeClr val="tx1"/>
                </a:solidFill>
              </a:rPr>
              <a:t>进口葡萄酒不合格原因主要为标签不合格（约占</a:t>
            </a:r>
            <a:r>
              <a:rPr lang="en-US" altLang="zh-CN" dirty="0">
                <a:solidFill>
                  <a:schemeClr val="tx1"/>
                </a:solidFill>
              </a:rPr>
              <a:t>90%</a:t>
            </a:r>
            <a:r>
              <a:rPr lang="zh-CN" altLang="en-US" dirty="0">
                <a:solidFill>
                  <a:schemeClr val="tx1"/>
                </a:solidFill>
              </a:rPr>
              <a:t>以上），干浸出物不合格，铁、铜、锰超标等。</a:t>
            </a:r>
            <a:endParaRPr lang="en-US" altLang="zh-CN" dirty="0">
              <a:solidFill>
                <a:schemeClr val="tx1"/>
              </a:solidFill>
            </a:endParaRPr>
          </a:p>
          <a:p>
            <a:r>
              <a:rPr lang="zh-CN" altLang="en-US" dirty="0">
                <a:solidFill>
                  <a:schemeClr val="tx1"/>
                </a:solidFill>
              </a:rPr>
              <a:t>The </a:t>
            </a:r>
            <a:r>
              <a:rPr lang="en-US" altLang="zh-CN" dirty="0">
                <a:solidFill>
                  <a:schemeClr val="tx1"/>
                </a:solidFill>
              </a:rPr>
              <a:t>unqualified wines are mainly about </a:t>
            </a:r>
            <a:r>
              <a:rPr lang="zh-CN" altLang="en-US" dirty="0">
                <a:solidFill>
                  <a:schemeClr val="tx1"/>
                </a:solidFill>
              </a:rPr>
              <a:t>u</a:t>
            </a:r>
            <a:r>
              <a:rPr lang="zh-CN" altLang="zh-CN" dirty="0">
                <a:solidFill>
                  <a:schemeClr val="tx1"/>
                </a:solidFill>
              </a:rPr>
              <a:t>nqualified labelling</a:t>
            </a:r>
            <a:r>
              <a:rPr lang="en-US" altLang="zh-CN" dirty="0">
                <a:solidFill>
                  <a:schemeClr val="tx1"/>
                </a:solidFill>
              </a:rPr>
              <a:t> (more than 90%), dry extract unqualified and other substance exceed its limits in the products </a:t>
            </a:r>
            <a:r>
              <a:rPr lang="zh-CN" altLang="en-US" dirty="0">
                <a:solidFill>
                  <a:schemeClr val="tx1"/>
                </a:solidFill>
              </a:rPr>
              <a:t>(such as iron, copper</a:t>
            </a:r>
            <a:r>
              <a:rPr lang="en-US" altLang="zh-CN" dirty="0">
                <a:solidFill>
                  <a:schemeClr val="tx1"/>
                </a:solidFill>
              </a:rPr>
              <a:t>, manganese</a:t>
            </a:r>
            <a:r>
              <a:rPr lang="zh-CN" altLang="en-US" dirty="0">
                <a:solidFill>
                  <a:schemeClr val="tx1"/>
                </a:solidFill>
              </a:rPr>
              <a:t>).</a:t>
            </a:r>
            <a:endParaRPr lang="zh-CN" altLang="zh-CN" dirty="0">
              <a:solidFill>
                <a:schemeClr val="tx1"/>
              </a:solidFill>
            </a:endParaRPr>
          </a:p>
          <a:p>
            <a:endParaRPr lang="zh-CN" altLang="en-US" dirty="0"/>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107927"/>
            <a:ext cx="4333875" cy="2552700"/>
          </a:xfrm>
          <a:prstGeom prst="rect">
            <a:avLst/>
          </a:prstGeom>
        </p:spPr>
      </p:pic>
    </p:spTree>
    <p:extLst>
      <p:ext uri="{BB962C8B-B14F-4D97-AF65-F5344CB8AC3E}">
        <p14:creationId xmlns:p14="http://schemas.microsoft.com/office/powerpoint/2010/main" val="205905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t>2. </a:t>
            </a:r>
            <a:r>
              <a:rPr lang="zh-CN" altLang="en-US" sz="2800" dirty="0"/>
              <a:t>遇到的问题 </a:t>
            </a:r>
            <a:r>
              <a:rPr lang="en-US" altLang="zh-CN" sz="2800" dirty="0">
                <a:solidFill>
                  <a:schemeClr val="tx1"/>
                </a:solidFill>
              </a:rPr>
              <a:t>Outstanding issues</a:t>
            </a:r>
            <a:endParaRPr lang="zh-CN" altLang="en-US" sz="2800" dirty="0"/>
          </a:p>
        </p:txBody>
      </p:sp>
      <p:sp>
        <p:nvSpPr>
          <p:cNvPr id="3" name="副标题 2"/>
          <p:cNvSpPr>
            <a:spLocks noGrp="1"/>
          </p:cNvSpPr>
          <p:nvPr>
            <p:ph type="subTitle" idx="1"/>
          </p:nvPr>
        </p:nvSpPr>
        <p:spPr>
          <a:xfrm>
            <a:off x="611560" y="2420888"/>
            <a:ext cx="7406640" cy="4320480"/>
          </a:xfrm>
        </p:spPr>
        <p:txBody>
          <a:bodyPr>
            <a:normAutofit lnSpcReduction="10000"/>
          </a:bodyPr>
          <a:lstStyle/>
          <a:p>
            <a:r>
              <a:rPr lang="zh-CN" altLang="en-US" dirty="0">
                <a:solidFill>
                  <a:schemeClr val="tx1"/>
                </a:solidFill>
              </a:rPr>
              <a:t>（</a:t>
            </a:r>
            <a:r>
              <a:rPr lang="en-US" altLang="zh-CN" dirty="0">
                <a:solidFill>
                  <a:schemeClr val="tx1"/>
                </a:solidFill>
              </a:rPr>
              <a:t>1</a:t>
            </a:r>
            <a:r>
              <a:rPr lang="zh-CN" altLang="en-US" dirty="0">
                <a:solidFill>
                  <a:schemeClr val="tx1"/>
                </a:solidFill>
              </a:rPr>
              <a:t>）真伪鉴别困难。</a:t>
            </a:r>
            <a:r>
              <a:rPr lang="en-US" altLang="zh-CN" dirty="0">
                <a:solidFill>
                  <a:schemeClr val="tx1"/>
                </a:solidFill>
              </a:rPr>
              <a:t> Difficulty on verifying authenticity</a:t>
            </a:r>
          </a:p>
          <a:p>
            <a:r>
              <a:rPr lang="zh-CN" altLang="en-US" dirty="0">
                <a:solidFill>
                  <a:schemeClr val="tx1"/>
                </a:solidFill>
              </a:rPr>
              <a:t>各国对葡萄酒原产地证书签发机构众多，有官方机构、官方授权机构、商会、协会等，使得对葡萄酒原产地证书的真伪核查带来困难。</a:t>
            </a:r>
            <a:endParaRPr lang="en-US" altLang="zh-CN" dirty="0">
              <a:solidFill>
                <a:schemeClr val="tx1"/>
              </a:solidFill>
            </a:endParaRPr>
          </a:p>
          <a:p>
            <a:r>
              <a:rPr lang="en-US" altLang="zh-CN" dirty="0">
                <a:solidFill>
                  <a:schemeClr val="tx1"/>
                </a:solidFill>
              </a:rPr>
              <a:t>In </a:t>
            </a:r>
            <a:r>
              <a:rPr lang="en-US" altLang="zh-CN">
                <a:solidFill>
                  <a:schemeClr val="tx1"/>
                </a:solidFill>
              </a:rPr>
              <a:t>certain economies</a:t>
            </a:r>
            <a:r>
              <a:rPr lang="en-US" altLang="zh-CN" dirty="0">
                <a:solidFill>
                  <a:schemeClr val="tx1"/>
                </a:solidFill>
              </a:rPr>
              <a:t>, there are many organizations issuing the wine’s Certificate of Origin, such as government agencies, government authorized agencies, chamber of commerce, associations, etc., so it makes it difficult to verify the authenticity of wine’s Certificate of Origin.</a:t>
            </a:r>
          </a:p>
          <a:p>
            <a:endParaRPr lang="en-US" altLang="zh-CN" dirty="0">
              <a:solidFill>
                <a:schemeClr val="tx1"/>
              </a:solidFill>
            </a:endParaRPr>
          </a:p>
          <a:p>
            <a:pPr>
              <a:defRPr/>
            </a:pPr>
            <a:r>
              <a:rPr lang="zh-CN" altLang="en-US" dirty="0">
                <a:solidFill>
                  <a:schemeClr val="tx1"/>
                </a:solidFill>
              </a:rPr>
              <a:t>对不同酒类品牌、等级的鉴定方面，存在困难。（如低端、高端葡萄酒）</a:t>
            </a:r>
            <a:endParaRPr lang="en-US" altLang="zh-CN" dirty="0">
              <a:solidFill>
                <a:schemeClr val="tx1"/>
              </a:solidFill>
            </a:endParaRPr>
          </a:p>
          <a:p>
            <a:pPr>
              <a:defRPr/>
            </a:pPr>
            <a:r>
              <a:rPr lang="en-US" altLang="zh-CN" dirty="0">
                <a:solidFill>
                  <a:schemeClr val="tx1"/>
                </a:solidFill>
              </a:rPr>
              <a:t>It’s hard to verify the different brands/grade of product, such as low-end/ high-end wine products.</a:t>
            </a:r>
          </a:p>
          <a:p>
            <a:pPr>
              <a:defRPr/>
            </a:pPr>
            <a:endParaRPr lang="en-US" altLang="zh-CN" dirty="0">
              <a:solidFill>
                <a:schemeClr val="tx1"/>
              </a:solidFill>
            </a:endParaRP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9051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t>2. </a:t>
            </a:r>
            <a:r>
              <a:rPr lang="zh-CN" altLang="en-US" sz="2800" dirty="0"/>
              <a:t>遇到的问题 </a:t>
            </a:r>
            <a:r>
              <a:rPr lang="en-US" altLang="zh-CN" sz="2800" dirty="0">
                <a:solidFill>
                  <a:schemeClr val="tx1"/>
                </a:solidFill>
              </a:rPr>
              <a:t>Outstanding issues</a:t>
            </a:r>
            <a:endParaRPr lang="zh-CN" altLang="en-US" sz="2800" dirty="0"/>
          </a:p>
        </p:txBody>
      </p:sp>
      <p:sp>
        <p:nvSpPr>
          <p:cNvPr id="3" name="副标题 2"/>
          <p:cNvSpPr>
            <a:spLocks noGrp="1"/>
          </p:cNvSpPr>
          <p:nvPr>
            <p:ph type="subTitle" idx="1"/>
          </p:nvPr>
        </p:nvSpPr>
        <p:spPr>
          <a:xfrm>
            <a:off x="611560" y="2420888"/>
            <a:ext cx="7406640" cy="4176464"/>
          </a:xfrm>
        </p:spPr>
        <p:txBody>
          <a:bodyPr>
            <a:normAutofit lnSpcReduction="10000"/>
          </a:bodyPr>
          <a:lstStyle/>
          <a:p>
            <a:r>
              <a:rPr lang="zh-CN" altLang="en-US" dirty="0">
                <a:solidFill>
                  <a:schemeClr val="tx1"/>
                </a:solidFill>
              </a:rPr>
              <a:t>（</a:t>
            </a:r>
            <a:r>
              <a:rPr lang="en-US" altLang="zh-CN" dirty="0">
                <a:solidFill>
                  <a:schemeClr val="tx1"/>
                </a:solidFill>
              </a:rPr>
              <a:t>2</a:t>
            </a:r>
            <a:r>
              <a:rPr lang="zh-CN" altLang="en-US" dirty="0">
                <a:solidFill>
                  <a:schemeClr val="tx1"/>
                </a:solidFill>
              </a:rPr>
              <a:t>）各国标准要求不同。</a:t>
            </a:r>
            <a:r>
              <a:rPr lang="en-US" altLang="zh-CN" dirty="0">
                <a:solidFill>
                  <a:schemeClr val="tx1"/>
                </a:solidFill>
              </a:rPr>
              <a:t> </a:t>
            </a:r>
          </a:p>
          <a:p>
            <a:r>
              <a:rPr lang="en-US" altLang="zh-CN" dirty="0">
                <a:solidFill>
                  <a:schemeClr val="tx1"/>
                </a:solidFill>
              </a:rPr>
              <a:t>Standards are different from </a:t>
            </a:r>
            <a:r>
              <a:rPr lang="en-US" altLang="zh-CN">
                <a:solidFill>
                  <a:schemeClr val="tx1"/>
                </a:solidFill>
              </a:rPr>
              <a:t>different economies</a:t>
            </a:r>
            <a:r>
              <a:rPr lang="en-US" altLang="zh-CN" dirty="0">
                <a:solidFill>
                  <a:schemeClr val="tx1"/>
                </a:solidFill>
              </a:rPr>
              <a:t>.</a:t>
            </a:r>
          </a:p>
          <a:p>
            <a:r>
              <a:rPr lang="zh-CN" altLang="en-US" dirty="0">
                <a:solidFill>
                  <a:schemeClr val="tx1"/>
                </a:solidFill>
              </a:rPr>
              <a:t>各国对葡萄酒的标准要求不同。</a:t>
            </a:r>
            <a:endParaRPr lang="en-US" altLang="zh-CN" dirty="0">
              <a:solidFill>
                <a:schemeClr val="tx1"/>
              </a:solidFill>
            </a:endParaRPr>
          </a:p>
          <a:p>
            <a:r>
              <a:rPr lang="en-US" altLang="zh-CN" dirty="0">
                <a:solidFill>
                  <a:schemeClr val="tx1"/>
                </a:solidFill>
              </a:rPr>
              <a:t>Different standard requirements of </a:t>
            </a:r>
            <a:r>
              <a:rPr lang="en-US" altLang="zh-CN">
                <a:solidFill>
                  <a:schemeClr val="tx1"/>
                </a:solidFill>
              </a:rPr>
              <a:t>different economies</a:t>
            </a:r>
            <a:r>
              <a:rPr lang="en-US" altLang="zh-CN" dirty="0">
                <a:solidFill>
                  <a:schemeClr val="tx1"/>
                </a:solidFill>
              </a:rPr>
              <a:t>.</a:t>
            </a:r>
          </a:p>
          <a:p>
            <a:endParaRPr lang="en-US" altLang="zh-CN" dirty="0">
              <a:solidFill>
                <a:schemeClr val="tx1"/>
              </a:solidFill>
            </a:endParaRPr>
          </a:p>
          <a:p>
            <a:r>
              <a:rPr lang="zh-CN" altLang="en-US" dirty="0">
                <a:solidFill>
                  <a:schemeClr val="tx1"/>
                </a:solidFill>
              </a:rPr>
              <a:t>一是生产过程中允许使用的添加剂不同。如富马酸</a:t>
            </a:r>
            <a:endParaRPr lang="en-US" altLang="zh-CN" dirty="0">
              <a:solidFill>
                <a:schemeClr val="tx1"/>
              </a:solidFill>
            </a:endParaRPr>
          </a:p>
          <a:p>
            <a:r>
              <a:rPr lang="en-US" altLang="zh-CN" dirty="0">
                <a:solidFill>
                  <a:schemeClr val="tx1"/>
                </a:solidFill>
              </a:rPr>
              <a:t>1. Food additives allowed to be used during production are different, such as </a:t>
            </a:r>
            <a:r>
              <a:rPr lang="en-US" altLang="zh-CN" dirty="0" err="1">
                <a:solidFill>
                  <a:schemeClr val="tx1"/>
                </a:solidFill>
              </a:rPr>
              <a:t>Fumaric</a:t>
            </a:r>
            <a:r>
              <a:rPr lang="en-US" altLang="zh-CN" dirty="0">
                <a:solidFill>
                  <a:schemeClr val="tx1"/>
                </a:solidFill>
              </a:rPr>
              <a:t> acid.</a:t>
            </a:r>
          </a:p>
          <a:p>
            <a:endParaRPr lang="en-US" altLang="zh-CN" dirty="0">
              <a:solidFill>
                <a:schemeClr val="tx1"/>
              </a:solidFill>
            </a:endParaRPr>
          </a:p>
          <a:p>
            <a:r>
              <a:rPr lang="zh-CN" altLang="en-US" dirty="0">
                <a:solidFill>
                  <a:schemeClr val="tx1"/>
                </a:solidFill>
              </a:rPr>
              <a:t>二是还缺乏对天然存在物质的科学评估资料。如锰</a:t>
            </a:r>
            <a:endParaRPr lang="en-US" altLang="zh-CN" dirty="0">
              <a:solidFill>
                <a:schemeClr val="tx1"/>
              </a:solidFill>
            </a:endParaRPr>
          </a:p>
          <a:p>
            <a:r>
              <a:rPr lang="en-US" altLang="zh-CN" dirty="0">
                <a:solidFill>
                  <a:schemeClr val="tx1"/>
                </a:solidFill>
              </a:rPr>
              <a:t>2. Lack of scientific assessment data of substance occur in natural, such as manganese.</a:t>
            </a:r>
          </a:p>
          <a:p>
            <a:endParaRPr lang="en-US" altLang="zh-CN" dirty="0">
              <a:solidFill>
                <a:schemeClr val="tx1"/>
              </a:solidFill>
            </a:endParaRPr>
          </a:p>
          <a:p>
            <a:endParaRPr lang="en-US" altLang="zh-CN" dirty="0">
              <a:solidFill>
                <a:schemeClr val="tx1"/>
              </a:solidFill>
            </a:endParaRP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0308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t>2. </a:t>
            </a:r>
            <a:r>
              <a:rPr lang="zh-CN" altLang="en-US" sz="2800" dirty="0"/>
              <a:t>遇到的问题 </a:t>
            </a:r>
            <a:r>
              <a:rPr lang="en-US" altLang="zh-CN" sz="2800" dirty="0">
                <a:solidFill>
                  <a:schemeClr val="tx1"/>
                </a:solidFill>
              </a:rPr>
              <a:t>Outstanding issues</a:t>
            </a:r>
            <a:endParaRPr lang="zh-CN" altLang="en-US" sz="2800" dirty="0"/>
          </a:p>
        </p:txBody>
      </p:sp>
      <p:sp>
        <p:nvSpPr>
          <p:cNvPr id="3" name="副标题 2"/>
          <p:cNvSpPr>
            <a:spLocks noGrp="1"/>
          </p:cNvSpPr>
          <p:nvPr>
            <p:ph type="subTitle" idx="1"/>
          </p:nvPr>
        </p:nvSpPr>
        <p:spPr>
          <a:xfrm>
            <a:off x="611560" y="2420888"/>
            <a:ext cx="7406640" cy="3816424"/>
          </a:xfrm>
        </p:spPr>
        <p:txBody>
          <a:bodyPr>
            <a:normAutofit/>
          </a:bodyPr>
          <a:lstStyle/>
          <a:p>
            <a:endParaRPr lang="en-US" altLang="zh-CN" dirty="0">
              <a:solidFill>
                <a:schemeClr val="tx1"/>
              </a:solidFill>
            </a:endParaRPr>
          </a:p>
          <a:p>
            <a:r>
              <a:rPr lang="zh-CN" altLang="en-US" dirty="0">
                <a:solidFill>
                  <a:schemeClr val="tx1"/>
                </a:solidFill>
              </a:rPr>
              <a:t>（</a:t>
            </a:r>
            <a:r>
              <a:rPr lang="en-US" altLang="zh-CN" dirty="0">
                <a:solidFill>
                  <a:schemeClr val="tx1"/>
                </a:solidFill>
              </a:rPr>
              <a:t>3</a:t>
            </a:r>
            <a:r>
              <a:rPr lang="zh-CN" altLang="en-US" dirty="0">
                <a:solidFill>
                  <a:schemeClr val="tx1"/>
                </a:solidFill>
              </a:rPr>
              <a:t>）部分进口商</a:t>
            </a:r>
            <a:r>
              <a:rPr lang="en-US" altLang="zh-CN" dirty="0">
                <a:solidFill>
                  <a:schemeClr val="tx1"/>
                </a:solidFill>
              </a:rPr>
              <a:t>/</a:t>
            </a:r>
            <a:r>
              <a:rPr lang="zh-CN" altLang="en-US" dirty="0">
                <a:solidFill>
                  <a:schemeClr val="tx1"/>
                </a:solidFill>
              </a:rPr>
              <a:t>出口商或生产企业不了解中国相关法规和标准要求，导致产品被口岸查出不合格。</a:t>
            </a:r>
            <a:endParaRPr lang="en-US" altLang="zh-CN" dirty="0">
              <a:solidFill>
                <a:schemeClr val="tx1"/>
              </a:solidFill>
            </a:endParaRPr>
          </a:p>
          <a:p>
            <a:r>
              <a:rPr lang="en-US" altLang="zh-CN" dirty="0">
                <a:solidFill>
                  <a:schemeClr val="tx1"/>
                </a:solidFill>
              </a:rPr>
              <a:t>  Some importers/exporters or manufacturers are not familiar with relevant regulations and standards of China, unqualified products are detected at ports.</a:t>
            </a: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35279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t>3. </a:t>
            </a:r>
            <a:r>
              <a:rPr lang="zh-CN" altLang="en-US" sz="2800" dirty="0"/>
              <a:t>一些建议 </a:t>
            </a:r>
            <a:r>
              <a:rPr lang="en-US" altLang="zh-CN" sz="2800" dirty="0"/>
              <a:t>Some advises</a:t>
            </a:r>
            <a:endParaRPr lang="zh-CN" altLang="en-US" sz="2800" dirty="0"/>
          </a:p>
        </p:txBody>
      </p:sp>
      <p:sp>
        <p:nvSpPr>
          <p:cNvPr id="3" name="副标题 2"/>
          <p:cNvSpPr>
            <a:spLocks noGrp="1"/>
          </p:cNvSpPr>
          <p:nvPr>
            <p:ph type="subTitle" idx="1"/>
          </p:nvPr>
        </p:nvSpPr>
        <p:spPr>
          <a:xfrm>
            <a:off x="611560" y="2420888"/>
            <a:ext cx="7406640" cy="3816424"/>
          </a:xfrm>
        </p:spPr>
        <p:txBody>
          <a:bodyPr>
            <a:normAutofit fontScale="92500" lnSpcReduction="10000"/>
          </a:bodyPr>
          <a:lstStyle/>
          <a:p>
            <a:r>
              <a:rPr lang="zh-CN" altLang="en-US" dirty="0">
                <a:solidFill>
                  <a:schemeClr val="tx1"/>
                </a:solidFill>
              </a:rPr>
              <a:t>（</a:t>
            </a:r>
            <a:r>
              <a:rPr lang="en-US" altLang="zh-CN" dirty="0">
                <a:solidFill>
                  <a:schemeClr val="tx1"/>
                </a:solidFill>
              </a:rPr>
              <a:t>1</a:t>
            </a:r>
            <a:r>
              <a:rPr lang="zh-CN" altLang="en-US" dirty="0">
                <a:solidFill>
                  <a:schemeClr val="tx1"/>
                </a:solidFill>
              </a:rPr>
              <a:t>）经济体应加强对出口葡萄酒的监管。</a:t>
            </a:r>
            <a:endParaRPr lang="en-US" altLang="zh-CN" dirty="0">
              <a:solidFill>
                <a:schemeClr val="tx1"/>
              </a:solidFill>
            </a:endParaRPr>
          </a:p>
          <a:p>
            <a:r>
              <a:rPr lang="en-US" altLang="zh-CN" dirty="0">
                <a:solidFill>
                  <a:schemeClr val="tx1"/>
                </a:solidFill>
              </a:rPr>
              <a:t>   Economies should enhance the supervision on export wines.</a:t>
            </a:r>
          </a:p>
          <a:p>
            <a:r>
              <a:rPr lang="zh-CN" altLang="en-US" dirty="0">
                <a:solidFill>
                  <a:schemeClr val="tx1"/>
                </a:solidFill>
              </a:rPr>
              <a:t>一是加强对出口葡萄酒的证书管理，如官方或官方授权机构签发证书。</a:t>
            </a:r>
            <a:endParaRPr lang="en-US" altLang="zh-CN" dirty="0">
              <a:solidFill>
                <a:schemeClr val="tx1"/>
              </a:solidFill>
            </a:endParaRPr>
          </a:p>
          <a:p>
            <a:r>
              <a:rPr lang="en-US" altLang="zh-CN" dirty="0">
                <a:solidFill>
                  <a:schemeClr val="tx1"/>
                </a:solidFill>
              </a:rPr>
              <a:t>1. To enhance the management on Certificate of export wine, such as issuing the Certificate by government agencies or government authorized agencies.</a:t>
            </a:r>
          </a:p>
          <a:p>
            <a:endParaRPr lang="en-US" altLang="zh-CN" dirty="0">
              <a:solidFill>
                <a:schemeClr val="tx1"/>
              </a:solidFill>
            </a:endParaRPr>
          </a:p>
          <a:p>
            <a:r>
              <a:rPr lang="zh-CN" altLang="en-US" dirty="0">
                <a:solidFill>
                  <a:schemeClr val="tx1"/>
                </a:solidFill>
              </a:rPr>
              <a:t>二是鼓励经济体建立有关追溯系统，如电子信息平台等，以多种方式促进监管合作。</a:t>
            </a:r>
            <a:endParaRPr lang="en-US" altLang="zh-CN" dirty="0">
              <a:solidFill>
                <a:schemeClr val="tx1"/>
              </a:solidFill>
            </a:endParaRPr>
          </a:p>
          <a:p>
            <a:r>
              <a:rPr lang="en-US" altLang="zh-CN" dirty="0">
                <a:solidFill>
                  <a:schemeClr val="tx1"/>
                </a:solidFill>
              </a:rPr>
              <a:t>2. To encourage economies to establish tracing system, such as E-platform, to promote regulatory cooperation with different approaches.</a:t>
            </a:r>
          </a:p>
          <a:p>
            <a:endParaRPr lang="en-US" altLang="zh-CN" dirty="0">
              <a:solidFill>
                <a:schemeClr val="tx1"/>
              </a:solidFill>
            </a:endParaRP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5081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t>3. </a:t>
            </a:r>
            <a:r>
              <a:rPr lang="zh-CN" altLang="en-US" sz="2800" dirty="0"/>
              <a:t>一些建议 </a:t>
            </a:r>
            <a:r>
              <a:rPr lang="en-US" altLang="zh-CN" sz="2800" dirty="0"/>
              <a:t>Some advises</a:t>
            </a:r>
            <a:endParaRPr lang="zh-CN" altLang="en-US" sz="2800" dirty="0"/>
          </a:p>
        </p:txBody>
      </p:sp>
      <p:sp>
        <p:nvSpPr>
          <p:cNvPr id="3" name="副标题 2"/>
          <p:cNvSpPr>
            <a:spLocks noGrp="1"/>
          </p:cNvSpPr>
          <p:nvPr>
            <p:ph type="subTitle" idx="1"/>
          </p:nvPr>
        </p:nvSpPr>
        <p:spPr>
          <a:xfrm>
            <a:off x="611560" y="2420888"/>
            <a:ext cx="7406640" cy="3816424"/>
          </a:xfrm>
        </p:spPr>
        <p:txBody>
          <a:bodyPr/>
          <a:lstStyle/>
          <a:p>
            <a:r>
              <a:rPr lang="zh-CN" altLang="en-US" dirty="0">
                <a:solidFill>
                  <a:schemeClr val="tx1"/>
                </a:solidFill>
              </a:rPr>
              <a:t>（</a:t>
            </a:r>
            <a:r>
              <a:rPr lang="en-US" altLang="zh-CN" dirty="0">
                <a:solidFill>
                  <a:schemeClr val="tx1"/>
                </a:solidFill>
              </a:rPr>
              <a:t>2</a:t>
            </a:r>
            <a:r>
              <a:rPr lang="zh-CN" altLang="en-US" dirty="0">
                <a:solidFill>
                  <a:schemeClr val="tx1"/>
                </a:solidFill>
              </a:rPr>
              <a:t>）加强实验室间的合作。</a:t>
            </a:r>
            <a:r>
              <a:rPr lang="en-US" altLang="zh-CN" dirty="0">
                <a:solidFill>
                  <a:schemeClr val="tx1"/>
                </a:solidFill>
              </a:rPr>
              <a:t>Enhance cooperation between labs.</a:t>
            </a:r>
          </a:p>
          <a:p>
            <a:r>
              <a:rPr lang="zh-CN" altLang="en-US" dirty="0">
                <a:solidFill>
                  <a:schemeClr val="tx1"/>
                </a:solidFill>
              </a:rPr>
              <a:t>一是加强信息共享方面的合作，如交流相互间对食品添加剂等物质的检测方法。</a:t>
            </a:r>
            <a:endParaRPr lang="en-US" altLang="zh-CN" dirty="0">
              <a:solidFill>
                <a:schemeClr val="tx1"/>
              </a:solidFill>
            </a:endParaRPr>
          </a:p>
          <a:p>
            <a:r>
              <a:rPr lang="en-US" altLang="zh-CN" dirty="0">
                <a:solidFill>
                  <a:schemeClr val="tx1"/>
                </a:solidFill>
              </a:rPr>
              <a:t>1. To enhance the cooperation on information sharing, such as to communicate the analysis methods of food additives.</a:t>
            </a:r>
          </a:p>
          <a:p>
            <a:endParaRPr lang="en-US" altLang="zh-CN" dirty="0">
              <a:solidFill>
                <a:schemeClr val="tx1"/>
              </a:solidFill>
            </a:endParaRPr>
          </a:p>
          <a:p>
            <a:r>
              <a:rPr lang="zh-CN" altLang="en-US" dirty="0">
                <a:solidFill>
                  <a:schemeClr val="tx1"/>
                </a:solidFill>
              </a:rPr>
              <a:t>二是加强技术方面的合作，共享有关葡萄酒真伪鉴定技术及数据库。</a:t>
            </a:r>
            <a:endParaRPr lang="en-US" altLang="zh-CN" dirty="0">
              <a:solidFill>
                <a:schemeClr val="tx1"/>
              </a:solidFill>
            </a:endParaRPr>
          </a:p>
          <a:p>
            <a:r>
              <a:rPr lang="en-US" altLang="zh-CN" dirty="0">
                <a:solidFill>
                  <a:schemeClr val="tx1"/>
                </a:solidFill>
              </a:rPr>
              <a:t>2. To enhance technical cooperation, Sharing the related technique and database on verifying the authenticity of wine.</a:t>
            </a: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3005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491803" y="1556792"/>
            <a:ext cx="7406640" cy="720080"/>
          </a:xfrm>
        </p:spPr>
        <p:txBody>
          <a:bodyPr/>
          <a:lstStyle/>
          <a:p>
            <a:r>
              <a:rPr lang="en-US" altLang="zh-CN" sz="2800" dirty="0"/>
              <a:t>3. </a:t>
            </a:r>
            <a:r>
              <a:rPr lang="zh-CN" altLang="en-US" sz="2800" dirty="0"/>
              <a:t>一些建议 </a:t>
            </a:r>
            <a:r>
              <a:rPr lang="en-US" altLang="zh-CN" sz="2800" dirty="0"/>
              <a:t>Some advises</a:t>
            </a:r>
            <a:endParaRPr lang="zh-CN" altLang="en-US" sz="2800" dirty="0"/>
          </a:p>
        </p:txBody>
      </p:sp>
      <p:sp>
        <p:nvSpPr>
          <p:cNvPr id="3" name="副标题 2"/>
          <p:cNvSpPr>
            <a:spLocks noGrp="1"/>
          </p:cNvSpPr>
          <p:nvPr>
            <p:ph type="subTitle" idx="1"/>
          </p:nvPr>
        </p:nvSpPr>
        <p:spPr>
          <a:xfrm>
            <a:off x="611560" y="2420888"/>
            <a:ext cx="7406640" cy="3816424"/>
          </a:xfrm>
        </p:spPr>
        <p:txBody>
          <a:bodyPr/>
          <a:lstStyle/>
          <a:p>
            <a:r>
              <a:rPr lang="zh-CN" altLang="en-US" dirty="0">
                <a:solidFill>
                  <a:schemeClr val="tx1"/>
                </a:solidFill>
              </a:rPr>
              <a:t>（</a:t>
            </a:r>
            <a:r>
              <a:rPr lang="en-US" altLang="zh-CN" dirty="0">
                <a:solidFill>
                  <a:schemeClr val="tx1"/>
                </a:solidFill>
              </a:rPr>
              <a:t>3</a:t>
            </a:r>
            <a:r>
              <a:rPr lang="zh-CN" altLang="en-US" dirty="0">
                <a:solidFill>
                  <a:schemeClr val="tx1"/>
                </a:solidFill>
              </a:rPr>
              <a:t>）建议出口国（地区）政府将中国对葡萄酒产品的相关要求及时告知出口企业，防止产品到岸后因不合格被禁止入境。</a:t>
            </a:r>
            <a:endParaRPr lang="en-US" altLang="zh-CN" dirty="0">
              <a:solidFill>
                <a:schemeClr val="tx1"/>
              </a:solidFill>
            </a:endParaRPr>
          </a:p>
          <a:p>
            <a:endParaRPr lang="en-US" altLang="zh-CN" dirty="0">
              <a:solidFill>
                <a:schemeClr val="tx1"/>
              </a:solidFill>
            </a:endParaRPr>
          </a:p>
          <a:p>
            <a:r>
              <a:rPr lang="en-US" altLang="zh-CN" dirty="0">
                <a:solidFill>
                  <a:schemeClr val="tx1"/>
                </a:solidFill>
              </a:rPr>
              <a:t>Advise the exporters about Chinese  requirements on wine products, to prevent the exporter from shipping unqualified  products to China.</a:t>
            </a:r>
          </a:p>
        </p:txBody>
      </p:sp>
      <p:pic>
        <p:nvPicPr>
          <p:cNvPr id="4" name="Picture 1" descr="C:\Users\Ferman PC Take 2\AppData\Local\Temp\APEC_Wine_Regulatory_Forum_Logo-2014a-1.jpg"/>
          <p:cNvPicPr/>
          <p:nvPr/>
        </p:nvPicPr>
        <p:blipFill>
          <a:blip r:embed="rId2"/>
          <a:srcRect/>
          <a:stretch>
            <a:fillRect/>
          </a:stretch>
        </p:blipFill>
        <p:spPr bwMode="auto">
          <a:xfrm>
            <a:off x="323528" y="188640"/>
            <a:ext cx="3871595" cy="1083310"/>
          </a:xfrm>
          <a:prstGeom prst="rect">
            <a:avLst/>
          </a:prstGeom>
          <a:noFill/>
          <a:ln w="9525">
            <a:noFill/>
            <a:miter lim="800000"/>
            <a:headEnd/>
            <a:tailEnd/>
          </a:ln>
        </p:spPr>
      </p:pic>
      <p:pic>
        <p:nvPicPr>
          <p:cNvPr id="5" name="Picture 6" descr="APEC Logo_vertical300dp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762" y="425495"/>
            <a:ext cx="10334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93003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相邻">
  <a:themeElements>
    <a:clrScheme name="相邻">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相邻">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479</TotalTime>
  <Words>1125</Words>
  <Application>Microsoft Office PowerPoint</Application>
  <PresentationFormat>On-screen Show (4:3)</PresentationFormat>
  <Paragraphs>82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宋体</vt:lpstr>
      <vt:lpstr>Arial</vt:lpstr>
      <vt:lpstr>Calibri</vt:lpstr>
      <vt:lpstr>Cambria</vt:lpstr>
      <vt:lpstr>黑体</vt:lpstr>
      <vt:lpstr>相邻</vt:lpstr>
      <vt:lpstr>进口葡萄酒监管情况 THE SITUATION OF IMPORT WINE MANAGEMENT </vt:lpstr>
      <vt:lpstr>PowerPoint Presentation</vt:lpstr>
      <vt:lpstr>1. 中国进口葡萄酒情况 Import wine’s situation of China </vt:lpstr>
      <vt:lpstr>2. 遇到的问题 Outstanding issues</vt:lpstr>
      <vt:lpstr>2. 遇到的问题 Outstanding issues</vt:lpstr>
      <vt:lpstr>2. 遇到的问题 Outstanding issues</vt:lpstr>
      <vt:lpstr>3. 一些建议 Some advises</vt:lpstr>
      <vt:lpstr>3. 一些建议 Some advises</vt:lpstr>
      <vt:lpstr>3. 一些建议 Some advises</vt:lpstr>
      <vt:lpstr>4. 下一步打算 Coming Approach</vt:lpstr>
      <vt:lpstr>4. 下一步打算 Coming Approach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中国葡萄酒监管情况</dc:title>
  <dc:creator>user</dc:creator>
  <cp:lastModifiedBy>Intern DC</cp:lastModifiedBy>
  <cp:revision>38</cp:revision>
  <cp:lastPrinted>2014-09-05T10:47:55Z</cp:lastPrinted>
  <dcterms:created xsi:type="dcterms:W3CDTF">2014-08-29T09:17:39Z</dcterms:created>
  <dcterms:modified xsi:type="dcterms:W3CDTF">2017-10-18T17:04:43Z</dcterms:modified>
</cp:coreProperties>
</file>